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5"/>
    <p:restoredTop sz="94700"/>
  </p:normalViewPr>
  <p:slideViewPr>
    <p:cSldViewPr snapToGrid="0" showGuides="1">
      <p:cViewPr varScale="1">
        <p:scale>
          <a:sx n="102" d="100"/>
          <a:sy n="102" d="100"/>
        </p:scale>
        <p:origin x="61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0FC3D-FE74-F546-A6AF-6222359FD657}" type="datetimeFigureOut">
              <a:rPr lang="en-US" smtClean="0"/>
              <a:t>1/28/26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85F40-D372-3C4B-ABFC-6604084D06D3}" type="slidenum">
              <a:rPr lang="en-US" smtClean="0"/>
              <a:t>‹#›</a:t>
            </a:fld>
            <a:endParaRPr lang="en-US"/>
          </a:p>
        </p:txBody>
      </p:sp>
    </p:spTree>
    <p:extLst>
      <p:ext uri="{BB962C8B-B14F-4D97-AF65-F5344CB8AC3E}">
        <p14:creationId xmlns:p14="http://schemas.microsoft.com/office/powerpoint/2010/main" val="29116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2FC3-5313-8CD0-132E-7F3FB3E22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BD739-A615-0B61-E539-07F776EB3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DDEAD8-A0E5-EAF2-BE1A-2F10E9AE5CCB}"/>
              </a:ext>
            </a:extLst>
          </p:cNvPr>
          <p:cNvSpPr>
            <a:spLocks noGrp="1"/>
          </p:cNvSpPr>
          <p:nvPr>
            <p:ph type="dt" sz="half" idx="10"/>
          </p:nvPr>
        </p:nvSpPr>
        <p:spPr/>
        <p:txBody>
          <a:bodyPr/>
          <a:lstStyle/>
          <a:p>
            <a:fld id="{8EDA0334-33F1-ED41-9B0A-3686AE9341A7}" type="datetime1">
              <a:rPr lang="en-US" smtClean="0"/>
              <a:t>1/28/26</a:t>
            </a:fld>
            <a:endParaRPr lang="en-US"/>
          </a:p>
        </p:txBody>
      </p:sp>
      <p:sp>
        <p:nvSpPr>
          <p:cNvPr id="5" name="Footer Placeholder 4">
            <a:extLst>
              <a:ext uri="{FF2B5EF4-FFF2-40B4-BE49-F238E27FC236}">
                <a16:creationId xmlns:a16="http://schemas.microsoft.com/office/drawing/2014/main" id="{B6E476F6-08F4-CABC-37F9-6DEFF1C8F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2B41D-DAEF-0E94-8212-C8BE02EE72B5}"/>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269696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D2FE-F2AC-E5AA-380A-D8F162CFD9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92B42D-CE0E-E9A9-8D88-CC6390E19F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2BDD3-0B15-58EC-2808-E65C8B7E3398}"/>
              </a:ext>
            </a:extLst>
          </p:cNvPr>
          <p:cNvSpPr>
            <a:spLocks noGrp="1"/>
          </p:cNvSpPr>
          <p:nvPr>
            <p:ph type="dt" sz="half" idx="10"/>
          </p:nvPr>
        </p:nvSpPr>
        <p:spPr/>
        <p:txBody>
          <a:bodyPr/>
          <a:lstStyle/>
          <a:p>
            <a:fld id="{16C1DF8A-FB14-B749-A97B-FE8C4C9AE160}" type="datetime1">
              <a:rPr lang="en-US" smtClean="0"/>
              <a:t>1/28/26</a:t>
            </a:fld>
            <a:endParaRPr lang="en-US"/>
          </a:p>
        </p:txBody>
      </p:sp>
      <p:sp>
        <p:nvSpPr>
          <p:cNvPr id="5" name="Footer Placeholder 4">
            <a:extLst>
              <a:ext uri="{FF2B5EF4-FFF2-40B4-BE49-F238E27FC236}">
                <a16:creationId xmlns:a16="http://schemas.microsoft.com/office/drawing/2014/main" id="{C264110E-BCFC-7228-99AB-F13009134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37BE3-59C1-5A01-7DD0-686A5CAB386F}"/>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362334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90B29-6194-25E3-4E2D-0D7F64E987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54988-5EB5-DAE6-19E5-937324CE88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30576-A5A6-1783-7875-6D2301AAC7E0}"/>
              </a:ext>
            </a:extLst>
          </p:cNvPr>
          <p:cNvSpPr>
            <a:spLocks noGrp="1"/>
          </p:cNvSpPr>
          <p:nvPr>
            <p:ph type="dt" sz="half" idx="10"/>
          </p:nvPr>
        </p:nvSpPr>
        <p:spPr/>
        <p:txBody>
          <a:bodyPr/>
          <a:lstStyle/>
          <a:p>
            <a:fld id="{8971A71E-779A-CB47-B9D7-0EF80EE321F6}" type="datetime1">
              <a:rPr lang="en-US" smtClean="0"/>
              <a:t>1/28/26</a:t>
            </a:fld>
            <a:endParaRPr lang="en-US"/>
          </a:p>
        </p:txBody>
      </p:sp>
      <p:sp>
        <p:nvSpPr>
          <p:cNvPr id="5" name="Footer Placeholder 4">
            <a:extLst>
              <a:ext uri="{FF2B5EF4-FFF2-40B4-BE49-F238E27FC236}">
                <a16:creationId xmlns:a16="http://schemas.microsoft.com/office/drawing/2014/main" id="{101A9F34-E5D9-3399-9722-180033E82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F009D-24D1-B210-3E5F-727B5D383971}"/>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243785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21F0-DC69-E21E-B107-40A690E87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EA057-95EC-99C6-46DB-2EBF28D29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4C370-5832-A34C-90B0-8C07162CB18C}"/>
              </a:ext>
            </a:extLst>
          </p:cNvPr>
          <p:cNvSpPr>
            <a:spLocks noGrp="1"/>
          </p:cNvSpPr>
          <p:nvPr>
            <p:ph type="dt" sz="half" idx="10"/>
          </p:nvPr>
        </p:nvSpPr>
        <p:spPr/>
        <p:txBody>
          <a:bodyPr/>
          <a:lstStyle/>
          <a:p>
            <a:fld id="{2B31EB10-4118-AE40-8E3C-55F0FBEBF49B}" type="datetime1">
              <a:rPr lang="en-US" smtClean="0"/>
              <a:t>1/28/26</a:t>
            </a:fld>
            <a:endParaRPr lang="en-US"/>
          </a:p>
        </p:txBody>
      </p:sp>
      <p:sp>
        <p:nvSpPr>
          <p:cNvPr id="5" name="Footer Placeholder 4">
            <a:extLst>
              <a:ext uri="{FF2B5EF4-FFF2-40B4-BE49-F238E27FC236}">
                <a16:creationId xmlns:a16="http://schemas.microsoft.com/office/drawing/2014/main" id="{6A4D404D-4695-6E92-3F55-561617ECE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10F34-06DA-3696-A356-5FC8E5A60271}"/>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300320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A134-0533-8F02-B245-87B4C98CD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E7BED-E21D-5252-B80A-5845EBAEF6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F03E1-D95E-86AF-AEF7-8B5F612F1F9F}"/>
              </a:ext>
            </a:extLst>
          </p:cNvPr>
          <p:cNvSpPr>
            <a:spLocks noGrp="1"/>
          </p:cNvSpPr>
          <p:nvPr>
            <p:ph type="dt" sz="half" idx="10"/>
          </p:nvPr>
        </p:nvSpPr>
        <p:spPr/>
        <p:txBody>
          <a:bodyPr/>
          <a:lstStyle/>
          <a:p>
            <a:fld id="{AE2D0B24-89A4-494F-BC53-F3E9EC7276FE}" type="datetime1">
              <a:rPr lang="en-US" smtClean="0"/>
              <a:t>1/28/26</a:t>
            </a:fld>
            <a:endParaRPr lang="en-US"/>
          </a:p>
        </p:txBody>
      </p:sp>
      <p:sp>
        <p:nvSpPr>
          <p:cNvPr id="5" name="Footer Placeholder 4">
            <a:extLst>
              <a:ext uri="{FF2B5EF4-FFF2-40B4-BE49-F238E27FC236}">
                <a16:creationId xmlns:a16="http://schemas.microsoft.com/office/drawing/2014/main" id="{C6145B80-5DF2-B310-F460-A5DAC1B7A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6B8BA-160D-3F6C-B5C4-CF2EB0855F5C}"/>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1116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F984-A455-DC54-CFB8-510E46E523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FB145-DCFE-DC72-8647-63A561B91F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E01CC1-EFD7-71B3-273F-B899980A99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6641F0-A4D6-B5E3-39E7-F8B5C7BE37BA}"/>
              </a:ext>
            </a:extLst>
          </p:cNvPr>
          <p:cNvSpPr>
            <a:spLocks noGrp="1"/>
          </p:cNvSpPr>
          <p:nvPr>
            <p:ph type="dt" sz="half" idx="10"/>
          </p:nvPr>
        </p:nvSpPr>
        <p:spPr/>
        <p:txBody>
          <a:bodyPr/>
          <a:lstStyle/>
          <a:p>
            <a:fld id="{DF55E0BF-251A-CA49-808A-97867CCFCAAD}" type="datetime1">
              <a:rPr lang="en-US" smtClean="0"/>
              <a:t>1/28/26</a:t>
            </a:fld>
            <a:endParaRPr lang="en-US"/>
          </a:p>
        </p:txBody>
      </p:sp>
      <p:sp>
        <p:nvSpPr>
          <p:cNvPr id="6" name="Footer Placeholder 5">
            <a:extLst>
              <a:ext uri="{FF2B5EF4-FFF2-40B4-BE49-F238E27FC236}">
                <a16:creationId xmlns:a16="http://schemas.microsoft.com/office/drawing/2014/main" id="{CE689145-0A17-8D51-AD06-A3BF4F725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BEA9B-A4AC-E388-4860-D51592F74BEC}"/>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330663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6FE5-08A2-5254-2AB4-68F00B965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CB7801-6D1A-BA48-8872-CE0C5C39E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70E68-D6A5-F0D6-490C-598111F57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311D70-8311-9074-1AD0-31698D43E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E5987-DBBB-90BE-0BF5-DC20F502F2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10981-BD41-D6CA-F910-3556EB1D2942}"/>
              </a:ext>
            </a:extLst>
          </p:cNvPr>
          <p:cNvSpPr>
            <a:spLocks noGrp="1"/>
          </p:cNvSpPr>
          <p:nvPr>
            <p:ph type="dt" sz="half" idx="10"/>
          </p:nvPr>
        </p:nvSpPr>
        <p:spPr/>
        <p:txBody>
          <a:bodyPr/>
          <a:lstStyle/>
          <a:p>
            <a:fld id="{4DFC9B2C-467D-9C4A-B25E-4CE122B0BE31}" type="datetime1">
              <a:rPr lang="en-US" smtClean="0"/>
              <a:t>1/28/26</a:t>
            </a:fld>
            <a:endParaRPr lang="en-US"/>
          </a:p>
        </p:txBody>
      </p:sp>
      <p:sp>
        <p:nvSpPr>
          <p:cNvPr id="8" name="Footer Placeholder 7">
            <a:extLst>
              <a:ext uri="{FF2B5EF4-FFF2-40B4-BE49-F238E27FC236}">
                <a16:creationId xmlns:a16="http://schemas.microsoft.com/office/drawing/2014/main" id="{E2C59160-047C-EA26-D894-6DE4C2610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1210BB-5A4E-D01A-06E5-8C95931FAB38}"/>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152741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800E-B15A-9B80-E3CE-448C6C1817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F1FF2-0893-B5C0-7982-972B327F40B8}"/>
              </a:ext>
            </a:extLst>
          </p:cNvPr>
          <p:cNvSpPr>
            <a:spLocks noGrp="1"/>
          </p:cNvSpPr>
          <p:nvPr>
            <p:ph type="dt" sz="half" idx="10"/>
          </p:nvPr>
        </p:nvSpPr>
        <p:spPr/>
        <p:txBody>
          <a:bodyPr/>
          <a:lstStyle/>
          <a:p>
            <a:fld id="{5C741D7D-2E71-3B43-A672-1B390D8D37F0}" type="datetime1">
              <a:rPr lang="en-US" smtClean="0"/>
              <a:t>1/28/26</a:t>
            </a:fld>
            <a:endParaRPr lang="en-US"/>
          </a:p>
        </p:txBody>
      </p:sp>
      <p:sp>
        <p:nvSpPr>
          <p:cNvPr id="4" name="Footer Placeholder 3">
            <a:extLst>
              <a:ext uri="{FF2B5EF4-FFF2-40B4-BE49-F238E27FC236}">
                <a16:creationId xmlns:a16="http://schemas.microsoft.com/office/drawing/2014/main" id="{548C578F-19F6-601A-B6E3-B77796E864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23F69-5381-CEA6-7AD3-65212AB97067}"/>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141310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8F225-BBDF-DA22-77ED-D342E90A95EB}"/>
              </a:ext>
            </a:extLst>
          </p:cNvPr>
          <p:cNvSpPr>
            <a:spLocks noGrp="1"/>
          </p:cNvSpPr>
          <p:nvPr>
            <p:ph type="dt" sz="half" idx="10"/>
          </p:nvPr>
        </p:nvSpPr>
        <p:spPr/>
        <p:txBody>
          <a:bodyPr/>
          <a:lstStyle/>
          <a:p>
            <a:fld id="{CF66DC70-1555-BE42-BD22-4124B888DB71}" type="datetime1">
              <a:rPr lang="en-US" smtClean="0"/>
              <a:t>1/28/26</a:t>
            </a:fld>
            <a:endParaRPr lang="en-US"/>
          </a:p>
        </p:txBody>
      </p:sp>
      <p:sp>
        <p:nvSpPr>
          <p:cNvPr id="3" name="Footer Placeholder 2">
            <a:extLst>
              <a:ext uri="{FF2B5EF4-FFF2-40B4-BE49-F238E27FC236}">
                <a16:creationId xmlns:a16="http://schemas.microsoft.com/office/drawing/2014/main" id="{29C57FA2-79C5-D12E-B345-46814EA8C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9680F5-3188-46F3-4705-A284025A4CBF}"/>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364442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9165-CBBD-98A7-6B64-C0FBEB5BE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E7D5A-7249-33D1-EDCB-66D56CC39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F0649-1509-2F7D-7FF8-B08882CFD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7CC82-48A6-5853-888D-653FF864AD84}"/>
              </a:ext>
            </a:extLst>
          </p:cNvPr>
          <p:cNvSpPr>
            <a:spLocks noGrp="1"/>
          </p:cNvSpPr>
          <p:nvPr>
            <p:ph type="dt" sz="half" idx="10"/>
          </p:nvPr>
        </p:nvSpPr>
        <p:spPr/>
        <p:txBody>
          <a:bodyPr/>
          <a:lstStyle/>
          <a:p>
            <a:fld id="{DAF07813-7ABE-8245-9792-4B03F57F2DC7}" type="datetime1">
              <a:rPr lang="en-US" smtClean="0"/>
              <a:t>1/28/26</a:t>
            </a:fld>
            <a:endParaRPr lang="en-US"/>
          </a:p>
        </p:txBody>
      </p:sp>
      <p:sp>
        <p:nvSpPr>
          <p:cNvPr id="6" name="Footer Placeholder 5">
            <a:extLst>
              <a:ext uri="{FF2B5EF4-FFF2-40B4-BE49-F238E27FC236}">
                <a16:creationId xmlns:a16="http://schemas.microsoft.com/office/drawing/2014/main" id="{5FDCDA46-9DE0-C472-2D53-F78EC2D19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7C0F98-AD05-CA9D-1E06-0D0EEFBA0DAA}"/>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273037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813D-D877-23CC-8319-09465CF21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C3C180-FBF8-FDA5-D89B-640B9BAA4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F0F2CB-D29D-6AF4-4A86-9E63BF63F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E5C5B-5C2A-7225-DE15-A2793E548920}"/>
              </a:ext>
            </a:extLst>
          </p:cNvPr>
          <p:cNvSpPr>
            <a:spLocks noGrp="1"/>
          </p:cNvSpPr>
          <p:nvPr>
            <p:ph type="dt" sz="half" idx="10"/>
          </p:nvPr>
        </p:nvSpPr>
        <p:spPr/>
        <p:txBody>
          <a:bodyPr/>
          <a:lstStyle/>
          <a:p>
            <a:fld id="{93B5C467-E107-A446-B747-A7AF0BB7B1E4}" type="datetime1">
              <a:rPr lang="en-US" smtClean="0"/>
              <a:t>1/28/26</a:t>
            </a:fld>
            <a:endParaRPr lang="en-US"/>
          </a:p>
        </p:txBody>
      </p:sp>
      <p:sp>
        <p:nvSpPr>
          <p:cNvPr id="6" name="Footer Placeholder 5">
            <a:extLst>
              <a:ext uri="{FF2B5EF4-FFF2-40B4-BE49-F238E27FC236}">
                <a16:creationId xmlns:a16="http://schemas.microsoft.com/office/drawing/2014/main" id="{17ED61CA-5A3C-7171-8242-1EA432864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3E1AF-8054-F426-E666-007E5332EEDA}"/>
              </a:ext>
            </a:extLst>
          </p:cNvPr>
          <p:cNvSpPr>
            <a:spLocks noGrp="1"/>
          </p:cNvSpPr>
          <p:nvPr>
            <p:ph type="sldNum" sz="quarter" idx="12"/>
          </p:nvPr>
        </p:nvSpPr>
        <p:spPr/>
        <p:txBody>
          <a:bodyPr/>
          <a:lstStyle/>
          <a:p>
            <a:fld id="{527EEFEF-D622-A040-9405-1EBBF6498144}" type="slidenum">
              <a:rPr lang="en-US" smtClean="0"/>
              <a:t>‹#›</a:t>
            </a:fld>
            <a:endParaRPr lang="en-US"/>
          </a:p>
        </p:txBody>
      </p:sp>
    </p:spTree>
    <p:extLst>
      <p:ext uri="{BB962C8B-B14F-4D97-AF65-F5344CB8AC3E}">
        <p14:creationId xmlns:p14="http://schemas.microsoft.com/office/powerpoint/2010/main" val="96346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62162-C06B-6459-1665-EA964A174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F1352-6B7E-EC6D-CA3E-3FF8A5BFF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8A8E0-50E6-A2B3-56AA-7774D3CBC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B4B809-5A73-5C4D-98E5-7DCA362A052D}" type="datetime1">
              <a:rPr lang="en-US" smtClean="0"/>
              <a:t>1/28/26</a:t>
            </a:fld>
            <a:endParaRPr lang="en-US"/>
          </a:p>
        </p:txBody>
      </p:sp>
      <p:sp>
        <p:nvSpPr>
          <p:cNvPr id="5" name="Footer Placeholder 4">
            <a:extLst>
              <a:ext uri="{FF2B5EF4-FFF2-40B4-BE49-F238E27FC236}">
                <a16:creationId xmlns:a16="http://schemas.microsoft.com/office/drawing/2014/main" id="{EA03F713-0952-1D98-8046-5C27D45FA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33C3C9-E9FE-68B6-14D2-F778E4B45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7EEFEF-D622-A040-9405-1EBBF6498144}" type="slidenum">
              <a:rPr lang="en-US" smtClean="0"/>
              <a:t>‹#›</a:t>
            </a:fld>
            <a:endParaRPr lang="en-US"/>
          </a:p>
        </p:txBody>
      </p:sp>
    </p:spTree>
    <p:extLst>
      <p:ext uri="{BB962C8B-B14F-4D97-AF65-F5344CB8AC3E}">
        <p14:creationId xmlns:p14="http://schemas.microsoft.com/office/powerpoint/2010/main" val="101739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and person with a child on their back&#10;&#10;AI-generated content may be incorrect.">
            <a:extLst>
              <a:ext uri="{FF2B5EF4-FFF2-40B4-BE49-F238E27FC236}">
                <a16:creationId xmlns:a16="http://schemas.microsoft.com/office/drawing/2014/main" id="{23EF9851-5BB1-DE4B-7EAB-267BEEB74B9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306635" y="939452"/>
            <a:ext cx="7665630" cy="5918548"/>
          </a:xfrm>
          <a:prstGeom prst="rect">
            <a:avLst/>
          </a:prstGeom>
        </p:spPr>
      </p:pic>
      <p:pic>
        <p:nvPicPr>
          <p:cNvPr id="5" name="Picture 4" descr="A logo for a company&#10;&#10;AI-generated content may be incorrect.">
            <a:extLst>
              <a:ext uri="{FF2B5EF4-FFF2-40B4-BE49-F238E27FC236}">
                <a16:creationId xmlns:a16="http://schemas.microsoft.com/office/drawing/2014/main" id="{E66008BD-EAEA-A323-2FE7-90BF7A3CFE1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49125" y="5524163"/>
            <a:ext cx="3912433" cy="1011548"/>
          </a:xfrm>
          <a:prstGeom prst="rect">
            <a:avLst/>
          </a:prstGeom>
        </p:spPr>
      </p:pic>
      <p:sp>
        <p:nvSpPr>
          <p:cNvPr id="6" name="TextBox 5">
            <a:extLst>
              <a:ext uri="{FF2B5EF4-FFF2-40B4-BE49-F238E27FC236}">
                <a16:creationId xmlns:a16="http://schemas.microsoft.com/office/drawing/2014/main" id="{15477AEC-345F-38EE-7193-25C499F1422C}"/>
              </a:ext>
            </a:extLst>
          </p:cNvPr>
          <p:cNvSpPr txBox="1"/>
          <p:nvPr/>
        </p:nvSpPr>
        <p:spPr>
          <a:xfrm>
            <a:off x="2342368" y="562131"/>
            <a:ext cx="6651320" cy="830997"/>
          </a:xfrm>
          <a:prstGeom prst="rect">
            <a:avLst/>
          </a:prstGeom>
          <a:noFill/>
        </p:spPr>
        <p:txBody>
          <a:bodyPr wrap="square" rtlCol="0">
            <a:spAutoFit/>
          </a:bodyPr>
          <a:lstStyle/>
          <a:p>
            <a:r>
              <a:rPr lang="en-US" sz="4800" b="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12" name="Slide Number Placeholder 11">
            <a:extLst>
              <a:ext uri="{FF2B5EF4-FFF2-40B4-BE49-F238E27FC236}">
                <a16:creationId xmlns:a16="http://schemas.microsoft.com/office/drawing/2014/main" id="{C7E9152B-2D2D-B8DE-5010-4655CD8F455E}"/>
              </a:ext>
            </a:extLst>
          </p:cNvPr>
          <p:cNvSpPr>
            <a:spLocks noGrp="1"/>
          </p:cNvSpPr>
          <p:nvPr>
            <p:ph type="sldNum" sz="quarter" idx="12"/>
          </p:nvPr>
        </p:nvSpPr>
        <p:spPr/>
        <p:txBody>
          <a:bodyPr/>
          <a:lstStyle/>
          <a:p>
            <a:fld id="{527EEFEF-D622-A040-9405-1EBBF6498144}" type="slidenum">
              <a:rPr lang="en-US" smtClean="0"/>
              <a:t>1</a:t>
            </a:fld>
            <a:endParaRPr lang="en-US"/>
          </a:p>
        </p:txBody>
      </p:sp>
      <p:pic>
        <p:nvPicPr>
          <p:cNvPr id="3" name="Picture 2" descr="Green paper collage">
            <a:extLst>
              <a:ext uri="{FF2B5EF4-FFF2-40B4-BE49-F238E27FC236}">
                <a16:creationId xmlns:a16="http://schemas.microsoft.com/office/drawing/2014/main" id="{E36451D1-94CB-805D-CF1E-7D5CC48C7B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000037" y="3019765"/>
            <a:ext cx="6845476" cy="830997"/>
          </a:xfrm>
          <a:prstGeom prst="rect">
            <a:avLst/>
          </a:prstGeom>
        </p:spPr>
      </p:pic>
    </p:spTree>
    <p:extLst>
      <p:ext uri="{BB962C8B-B14F-4D97-AF65-F5344CB8AC3E}">
        <p14:creationId xmlns:p14="http://schemas.microsoft.com/office/powerpoint/2010/main" val="63754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ED00-C3D2-7F03-F52A-8DA31A719494}"/>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3284A3F-F001-852C-EEB7-EF929DC2BC99}"/>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F046404E-7A60-4E1C-AEA6-E3DFAC0C7C8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26943" y="5761318"/>
            <a:ext cx="2743200" cy="709246"/>
          </a:xfrm>
          <a:prstGeom prst="rect">
            <a:avLst/>
          </a:prstGeom>
        </p:spPr>
      </p:pic>
      <p:sp>
        <p:nvSpPr>
          <p:cNvPr id="6" name="TextBox 5">
            <a:extLst>
              <a:ext uri="{FF2B5EF4-FFF2-40B4-BE49-F238E27FC236}">
                <a16:creationId xmlns:a16="http://schemas.microsoft.com/office/drawing/2014/main" id="{139B3246-3D46-ECB2-6D1E-F396DFE42BBA}"/>
              </a:ext>
            </a:extLst>
          </p:cNvPr>
          <p:cNvSpPr txBox="1"/>
          <p:nvPr/>
        </p:nvSpPr>
        <p:spPr>
          <a:xfrm>
            <a:off x="7632699" y="5854331"/>
            <a:ext cx="39370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4" name="Slide Number Placeholder 3">
            <a:extLst>
              <a:ext uri="{FF2B5EF4-FFF2-40B4-BE49-F238E27FC236}">
                <a16:creationId xmlns:a16="http://schemas.microsoft.com/office/drawing/2014/main" id="{6D0E4803-221D-1673-2EFA-94121899E67F}"/>
              </a:ext>
            </a:extLst>
          </p:cNvPr>
          <p:cNvSpPr>
            <a:spLocks noGrp="1"/>
          </p:cNvSpPr>
          <p:nvPr>
            <p:ph type="sldNum" sz="quarter" idx="12"/>
          </p:nvPr>
        </p:nvSpPr>
        <p:spPr/>
        <p:txBody>
          <a:bodyPr/>
          <a:lstStyle/>
          <a:p>
            <a:fld id="{527EEFEF-D622-A040-9405-1EBBF6498144}" type="slidenum">
              <a:rPr lang="en-US" smtClean="0"/>
              <a:t>2</a:t>
            </a:fld>
            <a:endParaRPr lang="en-US"/>
          </a:p>
        </p:txBody>
      </p:sp>
      <p:sp>
        <p:nvSpPr>
          <p:cNvPr id="8" name="TextBox 7">
            <a:extLst>
              <a:ext uri="{FF2B5EF4-FFF2-40B4-BE49-F238E27FC236}">
                <a16:creationId xmlns:a16="http://schemas.microsoft.com/office/drawing/2014/main" id="{C1A24CFA-CBF5-1A07-A146-3391E38E2B33}"/>
              </a:ext>
            </a:extLst>
          </p:cNvPr>
          <p:cNvSpPr txBox="1"/>
          <p:nvPr/>
        </p:nvSpPr>
        <p:spPr>
          <a:xfrm>
            <a:off x="1526942" y="501650"/>
            <a:ext cx="10042757" cy="4832092"/>
          </a:xfrm>
          <a:prstGeom prst="rect">
            <a:avLst/>
          </a:prstGeom>
          <a:noFill/>
        </p:spPr>
        <p:txBody>
          <a:bodyPr wrap="square">
            <a:spAutoFit/>
          </a:bodyPr>
          <a:lstStyle/>
          <a:p>
            <a:pPr>
              <a:buNone/>
            </a:pPr>
            <a:r>
              <a:rPr lang="en-US" sz="2800" b="1" dirty="0">
                <a:solidFill>
                  <a:schemeClr val="tx2">
                    <a:lumMod val="75000"/>
                    <a:lumOff val="25000"/>
                  </a:schemeClr>
                </a:solidFill>
                <a:effectLst/>
                <a:latin typeface="Posterama" panose="020B0504020200020000" pitchFamily="34" charset="0"/>
                <a:cs typeface="Posterama" panose="020B0504020200020000" pitchFamily="34" charset="0"/>
              </a:rPr>
              <a:t>• Minnesota Paid Leave bega</a:t>
            </a:r>
            <a:r>
              <a:rPr lang="en-US" sz="2800" b="1" dirty="0">
                <a:solidFill>
                  <a:schemeClr val="tx2">
                    <a:lumMod val="75000"/>
                    <a:lumOff val="25000"/>
                  </a:schemeClr>
                </a:solidFill>
                <a:latin typeface="Posterama" panose="020B0504020200020000" pitchFamily="34" charset="0"/>
                <a:cs typeface="Posterama" panose="020B0504020200020000" pitchFamily="34" charset="0"/>
              </a:rPr>
              <a:t>n</a:t>
            </a:r>
            <a:r>
              <a:rPr lang="en-US" sz="2800" b="1" dirty="0">
                <a:solidFill>
                  <a:schemeClr val="tx2">
                    <a:lumMod val="75000"/>
                    <a:lumOff val="25000"/>
                  </a:schemeClr>
                </a:solidFill>
                <a:effectLst/>
                <a:latin typeface="Posterama" panose="020B0504020200020000" pitchFamily="34" charset="0"/>
                <a:cs typeface="Posterama" panose="020B0504020200020000" pitchFamily="34" charset="0"/>
              </a:rPr>
              <a:t> Jan</a:t>
            </a:r>
            <a:r>
              <a:rPr lang="en-US" sz="2800" b="1" dirty="0">
                <a:solidFill>
                  <a:schemeClr val="tx2">
                    <a:lumMod val="75000"/>
                    <a:lumOff val="25000"/>
                  </a:schemeClr>
                </a:solidFill>
                <a:latin typeface="Posterama" panose="020B0504020200020000" pitchFamily="34" charset="0"/>
                <a:cs typeface="Posterama" panose="020B0504020200020000" pitchFamily="34" charset="0"/>
              </a:rPr>
              <a:t>uary </a:t>
            </a:r>
            <a:r>
              <a:rPr lang="en-US" sz="2800" b="1" dirty="0">
                <a:solidFill>
                  <a:schemeClr val="tx2">
                    <a:lumMod val="75000"/>
                    <a:lumOff val="25000"/>
                  </a:schemeClr>
                </a:solidFill>
                <a:effectLst/>
                <a:latin typeface="Posterama" panose="020B0504020200020000" pitchFamily="34" charset="0"/>
                <a:cs typeface="Posterama" panose="020B0504020200020000" pitchFamily="34" charset="0"/>
              </a:rPr>
              <a:t>1, 2026.</a:t>
            </a:r>
          </a:p>
          <a:p>
            <a:pPr>
              <a:buNone/>
            </a:pPr>
            <a:endParaRPr lang="en-US" sz="2800" dirty="0">
              <a:solidFill>
                <a:schemeClr val="tx2">
                  <a:lumMod val="75000"/>
                  <a:lumOff val="25000"/>
                </a:schemeClr>
              </a:solidFill>
              <a:effectLst/>
              <a:latin typeface="Posterama" panose="020B0504020200020000" pitchFamily="34" charset="0"/>
              <a:cs typeface="Posterama" panose="020B0504020200020000" pitchFamily="34" charset="0"/>
            </a:endParaRPr>
          </a:p>
          <a:p>
            <a:pPr>
              <a:buNone/>
            </a:pPr>
            <a:r>
              <a:rPr lang="en-US" sz="2800" dirty="0">
                <a:solidFill>
                  <a:schemeClr val="accent1">
                    <a:lumMod val="75000"/>
                  </a:schemeClr>
                </a:solidFill>
                <a:effectLst/>
                <a:latin typeface="Posterama" panose="020B0504020200020000" pitchFamily="34" charset="0"/>
                <a:cs typeface="Posterama" panose="020B0504020200020000" pitchFamily="34" charset="0"/>
              </a:rPr>
              <a:t>• The law provides job protections and payments from the state to individuals who need time off to care for themselves or their loved ones.</a:t>
            </a:r>
          </a:p>
          <a:p>
            <a:pPr>
              <a:buNone/>
            </a:pPr>
            <a:endParaRPr lang="en-US" sz="2800" dirty="0">
              <a:solidFill>
                <a:schemeClr val="tx2">
                  <a:lumMod val="75000"/>
                  <a:lumOff val="25000"/>
                </a:schemeClr>
              </a:solidFill>
              <a:effectLst/>
              <a:latin typeface="Posterama" panose="020B0504020200020000" pitchFamily="34" charset="0"/>
              <a:cs typeface="Posterama" panose="020B0504020200020000" pitchFamily="34" charset="0"/>
            </a:endParaRPr>
          </a:p>
          <a:p>
            <a:pPr>
              <a:buNone/>
            </a:pPr>
            <a:r>
              <a:rPr lang="en-US" sz="2800" dirty="0">
                <a:solidFill>
                  <a:schemeClr val="tx2">
                    <a:lumMod val="75000"/>
                    <a:lumOff val="25000"/>
                  </a:schemeClr>
                </a:solidFill>
                <a:effectLst/>
                <a:latin typeface="Posterama" panose="020B0504020200020000" pitchFamily="34" charset="0"/>
                <a:cs typeface="Posterama" panose="020B0504020200020000" pitchFamily="34" charset="0"/>
              </a:rPr>
              <a:t>• Minnesota Paid Leave is funded by premiums made up of contributions from employees and employers.</a:t>
            </a:r>
          </a:p>
          <a:p>
            <a:pPr>
              <a:buNone/>
            </a:pPr>
            <a:endParaRPr lang="en-US" sz="2800" dirty="0">
              <a:solidFill>
                <a:schemeClr val="tx2">
                  <a:lumMod val="75000"/>
                  <a:lumOff val="25000"/>
                </a:schemeClr>
              </a:solidFill>
              <a:effectLst/>
              <a:latin typeface="Posterama" panose="020B0504020200020000" pitchFamily="34" charset="0"/>
              <a:cs typeface="Posterama" panose="020B0504020200020000" pitchFamily="34" charset="0"/>
            </a:endParaRPr>
          </a:p>
          <a:p>
            <a:pPr>
              <a:buNone/>
            </a:pPr>
            <a:r>
              <a:rPr lang="en-US" sz="2800" dirty="0">
                <a:solidFill>
                  <a:schemeClr val="accent1">
                    <a:lumMod val="75000"/>
                  </a:schemeClr>
                </a:solidFill>
                <a:effectLst/>
                <a:latin typeface="Posterama" panose="020B0504020200020000" pitchFamily="34" charset="0"/>
                <a:cs typeface="Posterama" panose="020B0504020200020000" pitchFamily="34" charset="0"/>
              </a:rPr>
              <a:t>• Paid Leave sends benefit payments directly to Minnesotans on leave.</a:t>
            </a:r>
          </a:p>
        </p:txBody>
      </p:sp>
      <p:pic>
        <p:nvPicPr>
          <p:cNvPr id="2" name="Picture 1" descr="Green paper collage">
            <a:extLst>
              <a:ext uri="{FF2B5EF4-FFF2-40B4-BE49-F238E27FC236}">
                <a16:creationId xmlns:a16="http://schemas.microsoft.com/office/drawing/2014/main" id="{DD38010C-232D-9838-12CC-614C327D82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55859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35432-828C-0163-52CC-F2390A5A1FBC}"/>
            </a:ext>
          </a:extLst>
        </p:cNvPr>
        <p:cNvGrpSpPr/>
        <p:nvPr/>
      </p:nvGrpSpPr>
      <p:grpSpPr>
        <a:xfrm>
          <a:off x="0" y="0"/>
          <a:ext cx="0" cy="0"/>
          <a:chOff x="0" y="0"/>
          <a:chExt cx="0" cy="0"/>
        </a:xfrm>
      </p:grpSpPr>
      <p:pic>
        <p:nvPicPr>
          <p:cNvPr id="8" name="Picture 7" descr="A person holding a baby&#10;&#10;AI-generated content may be incorrect.">
            <a:extLst>
              <a:ext uri="{FF2B5EF4-FFF2-40B4-BE49-F238E27FC236}">
                <a16:creationId xmlns:a16="http://schemas.microsoft.com/office/drawing/2014/main" id="{0DB01A72-7829-EF2B-D09F-34EE6CF4B52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610600" y="1365337"/>
            <a:ext cx="2339791" cy="3510897"/>
          </a:xfrm>
          <a:prstGeom prst="rect">
            <a:avLst/>
          </a:prstGeom>
        </p:spPr>
      </p:pic>
      <p:sp>
        <p:nvSpPr>
          <p:cNvPr id="4" name="TextBox 3">
            <a:extLst>
              <a:ext uri="{FF2B5EF4-FFF2-40B4-BE49-F238E27FC236}">
                <a16:creationId xmlns:a16="http://schemas.microsoft.com/office/drawing/2014/main" id="{B52D8319-7F1E-85BD-4DC2-755C1B1CDDB0}"/>
              </a:ext>
            </a:extLst>
          </p:cNvPr>
          <p:cNvSpPr txBox="1"/>
          <p:nvPr/>
        </p:nvSpPr>
        <p:spPr>
          <a:xfrm>
            <a:off x="1458535" y="695245"/>
            <a:ext cx="10294259" cy="4893647"/>
          </a:xfrm>
          <a:prstGeom prst="rect">
            <a:avLst/>
          </a:prstGeom>
          <a:noFill/>
        </p:spPr>
        <p:txBody>
          <a:bodyPr wrap="square">
            <a:spAutoFit/>
          </a:bodyPr>
          <a:lstStyle/>
          <a:p>
            <a:pPr>
              <a:buNone/>
            </a:pPr>
            <a:r>
              <a:rPr lang="en-US" sz="4400" b="1" dirty="0">
                <a:solidFill>
                  <a:schemeClr val="tx2">
                    <a:lumMod val="75000"/>
                    <a:lumOff val="25000"/>
                  </a:schemeClr>
                </a:solidFill>
                <a:effectLst/>
                <a:latin typeface="Posterama" panose="020B0504020200020000" pitchFamily="34" charset="0"/>
                <a:cs typeface="Posterama" panose="020B0504020200020000" pitchFamily="34" charset="0"/>
              </a:rPr>
              <a:t>Most workers are covered, inc</a:t>
            </a:r>
            <a:r>
              <a:rPr lang="en-US" sz="4400" b="1" dirty="0">
                <a:solidFill>
                  <a:schemeClr val="tx2">
                    <a:lumMod val="75000"/>
                    <a:lumOff val="25000"/>
                  </a:schemeClr>
                </a:solidFill>
                <a:latin typeface="Posterama" panose="020B0504020200020000" pitchFamily="34" charset="0"/>
                <a:cs typeface="Posterama" panose="020B0504020200020000" pitchFamily="34" charset="0"/>
              </a:rPr>
              <a:t>luding:</a:t>
            </a:r>
          </a:p>
          <a:p>
            <a:pPr marL="342900" indent="-342900">
              <a:buFont typeface="Arial" panose="020B0604020202020204" pitchFamily="34" charset="0"/>
              <a:buChar char="•"/>
            </a:pPr>
            <a:r>
              <a:rPr lang="en-US" sz="3600" b="1" dirty="0">
                <a:effectLst/>
                <a:latin typeface="Posterama" panose="020B0504020200020000" pitchFamily="34" charset="0"/>
                <a:cs typeface="Posterama" panose="020B0504020200020000" pitchFamily="34" charset="0"/>
              </a:rPr>
              <a:t>Full-time</a:t>
            </a:r>
          </a:p>
          <a:p>
            <a:pPr marL="342900" indent="-342900">
              <a:buFont typeface="Arial" panose="020B0604020202020204" pitchFamily="34" charset="0"/>
              <a:buChar char="•"/>
            </a:pPr>
            <a:r>
              <a:rPr lang="en-US" sz="3600" b="1" dirty="0">
                <a:latin typeface="Posterama" panose="020B0504020200020000" pitchFamily="34" charset="0"/>
                <a:cs typeface="Posterama" panose="020B0504020200020000" pitchFamily="34" charset="0"/>
              </a:rPr>
              <a:t>Part-time</a:t>
            </a:r>
          </a:p>
          <a:p>
            <a:pPr marL="342900" indent="-342900">
              <a:buFont typeface="Arial" panose="020B0604020202020204" pitchFamily="34" charset="0"/>
              <a:buChar char="•"/>
            </a:pPr>
            <a:r>
              <a:rPr lang="en-US" sz="3600" b="1" dirty="0">
                <a:latin typeface="Posterama" panose="020B0504020200020000" pitchFamily="34" charset="0"/>
                <a:cs typeface="Posterama" panose="020B0504020200020000" pitchFamily="34" charset="0"/>
              </a:rPr>
              <a:t>Agricultural</a:t>
            </a:r>
          </a:p>
          <a:p>
            <a:pPr marL="342900" indent="-342900">
              <a:buFont typeface="Arial" panose="020B0604020202020204" pitchFamily="34" charset="0"/>
              <a:buChar char="•"/>
            </a:pPr>
            <a:r>
              <a:rPr lang="en-US" sz="3600" b="1" dirty="0">
                <a:effectLst/>
                <a:latin typeface="Posterama" panose="020B0504020200020000" pitchFamily="34" charset="0"/>
                <a:cs typeface="Posterama" panose="020B0504020200020000" pitchFamily="34" charset="0"/>
              </a:rPr>
              <a:t>Temporary and seasonal</a:t>
            </a:r>
          </a:p>
          <a:p>
            <a:endParaRPr lang="en-US" sz="4000" b="1" dirty="0">
              <a:solidFill>
                <a:schemeClr val="tx2">
                  <a:lumMod val="75000"/>
                  <a:lumOff val="25000"/>
                </a:schemeClr>
              </a:solidFill>
              <a:effectLst/>
              <a:latin typeface="Sagona" panose="02010004040101010103" pitchFamily="2" charset="0"/>
            </a:endParaRPr>
          </a:p>
          <a:p>
            <a:pPr>
              <a:buNone/>
            </a:pPr>
            <a:endParaRPr lang="en-US" sz="2400" b="1" dirty="0">
              <a:solidFill>
                <a:schemeClr val="tx2">
                  <a:lumMod val="75000"/>
                  <a:lumOff val="25000"/>
                </a:schemeClr>
              </a:solidFill>
              <a:latin typeface="Sagona" panose="02010004040101010103" pitchFamily="2" charset="0"/>
            </a:endParaRPr>
          </a:p>
          <a:p>
            <a:pPr>
              <a:buNone/>
            </a:pPr>
            <a:endParaRPr lang="en-US" sz="2400" b="1" dirty="0">
              <a:solidFill>
                <a:schemeClr val="tx2">
                  <a:lumMod val="75000"/>
                  <a:lumOff val="25000"/>
                </a:schemeClr>
              </a:solidFill>
              <a:latin typeface="Sagona" panose="02010004040101010103" pitchFamily="2" charset="0"/>
            </a:endParaRPr>
          </a:p>
          <a:p>
            <a:pPr>
              <a:buNone/>
            </a:pPr>
            <a:r>
              <a:rPr lang="en-US" b="1" i="1" dirty="0">
                <a:solidFill>
                  <a:schemeClr val="tx2">
                    <a:lumMod val="75000"/>
                    <a:lumOff val="25000"/>
                  </a:schemeClr>
                </a:solidFill>
                <a:effectLst/>
                <a:latin typeface="Sagona" panose="02010004040101010103" pitchFamily="2" charset="0"/>
              </a:rPr>
              <a:t>(not covered include federal, railroad, designated seasonal, while independent contractors and self-employed individuals, and tribal nations can opt-in)</a:t>
            </a:r>
          </a:p>
        </p:txBody>
      </p:sp>
      <p:cxnSp>
        <p:nvCxnSpPr>
          <p:cNvPr id="3" name="Straight Connector 2">
            <a:extLst>
              <a:ext uri="{FF2B5EF4-FFF2-40B4-BE49-F238E27FC236}">
                <a16:creationId xmlns:a16="http://schemas.microsoft.com/office/drawing/2014/main" id="{9091A9BC-83CC-CA45-69B1-A7FAB93F67F4}"/>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B0115C25-1773-B802-E2C1-E8D860B7B97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91342" y="5795309"/>
            <a:ext cx="2743200" cy="709246"/>
          </a:xfrm>
          <a:prstGeom prst="rect">
            <a:avLst/>
          </a:prstGeom>
        </p:spPr>
      </p:pic>
      <p:sp>
        <p:nvSpPr>
          <p:cNvPr id="6" name="TextBox 5">
            <a:extLst>
              <a:ext uri="{FF2B5EF4-FFF2-40B4-BE49-F238E27FC236}">
                <a16:creationId xmlns:a16="http://schemas.microsoft.com/office/drawing/2014/main" id="{E1082ABA-E66D-95D2-03AE-4ED0778F6050}"/>
              </a:ext>
            </a:extLst>
          </p:cNvPr>
          <p:cNvSpPr txBox="1"/>
          <p:nvPr/>
        </p:nvSpPr>
        <p:spPr>
          <a:xfrm>
            <a:off x="7670800" y="5854048"/>
            <a:ext cx="39116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2" name="Slide Number Placeholder 1">
            <a:extLst>
              <a:ext uri="{FF2B5EF4-FFF2-40B4-BE49-F238E27FC236}">
                <a16:creationId xmlns:a16="http://schemas.microsoft.com/office/drawing/2014/main" id="{235D618B-4A4D-0584-74C9-01B4897A072A}"/>
              </a:ext>
            </a:extLst>
          </p:cNvPr>
          <p:cNvSpPr>
            <a:spLocks noGrp="1"/>
          </p:cNvSpPr>
          <p:nvPr>
            <p:ph type="sldNum" sz="quarter" idx="12"/>
          </p:nvPr>
        </p:nvSpPr>
        <p:spPr/>
        <p:txBody>
          <a:bodyPr/>
          <a:lstStyle/>
          <a:p>
            <a:fld id="{527EEFEF-D622-A040-9405-1EBBF6498144}" type="slidenum">
              <a:rPr lang="en-US" smtClean="0"/>
              <a:t>3</a:t>
            </a:fld>
            <a:endParaRPr lang="en-US"/>
          </a:p>
        </p:txBody>
      </p:sp>
      <p:pic>
        <p:nvPicPr>
          <p:cNvPr id="7" name="Picture 6" descr="Green paper collage">
            <a:extLst>
              <a:ext uri="{FF2B5EF4-FFF2-40B4-BE49-F238E27FC236}">
                <a16:creationId xmlns:a16="http://schemas.microsoft.com/office/drawing/2014/main" id="{8FD94084-3FFC-545E-F5EF-73DC598AC7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76635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13D8A-DEAB-9992-821C-42DDAF8F241A}"/>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B8D59B1-0341-40F3-02BE-12E5DE37934F}"/>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955A4E68-63D2-BB6B-7FAE-0D5CDF83531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62100" y="5728957"/>
            <a:ext cx="2997200" cy="774917"/>
          </a:xfrm>
          <a:prstGeom prst="rect">
            <a:avLst/>
          </a:prstGeom>
        </p:spPr>
      </p:pic>
      <p:sp>
        <p:nvSpPr>
          <p:cNvPr id="6" name="TextBox 5">
            <a:extLst>
              <a:ext uri="{FF2B5EF4-FFF2-40B4-BE49-F238E27FC236}">
                <a16:creationId xmlns:a16="http://schemas.microsoft.com/office/drawing/2014/main" id="{014D3711-F9FC-839C-1612-3F79790539CA}"/>
              </a:ext>
            </a:extLst>
          </p:cNvPr>
          <p:cNvSpPr txBox="1"/>
          <p:nvPr/>
        </p:nvSpPr>
        <p:spPr>
          <a:xfrm>
            <a:off x="7632702" y="5851712"/>
            <a:ext cx="39751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2" name="Slide Number Placeholder 1">
            <a:extLst>
              <a:ext uri="{FF2B5EF4-FFF2-40B4-BE49-F238E27FC236}">
                <a16:creationId xmlns:a16="http://schemas.microsoft.com/office/drawing/2014/main" id="{537F32F1-DE4C-84FC-45BF-641F0E4CFBA5}"/>
              </a:ext>
            </a:extLst>
          </p:cNvPr>
          <p:cNvSpPr>
            <a:spLocks noGrp="1"/>
          </p:cNvSpPr>
          <p:nvPr>
            <p:ph type="sldNum" sz="quarter" idx="12"/>
          </p:nvPr>
        </p:nvSpPr>
        <p:spPr/>
        <p:txBody>
          <a:bodyPr/>
          <a:lstStyle/>
          <a:p>
            <a:fld id="{527EEFEF-D622-A040-9405-1EBBF6498144}" type="slidenum">
              <a:rPr lang="en-US" smtClean="0"/>
              <a:t>4</a:t>
            </a:fld>
            <a:endParaRPr lang="en-US"/>
          </a:p>
        </p:txBody>
      </p:sp>
      <p:sp>
        <p:nvSpPr>
          <p:cNvPr id="9" name="TextBox 8">
            <a:extLst>
              <a:ext uri="{FF2B5EF4-FFF2-40B4-BE49-F238E27FC236}">
                <a16:creationId xmlns:a16="http://schemas.microsoft.com/office/drawing/2014/main" id="{489341C1-C6B8-D1B1-198D-9B2167194E88}"/>
              </a:ext>
            </a:extLst>
          </p:cNvPr>
          <p:cNvSpPr txBox="1"/>
          <p:nvPr/>
        </p:nvSpPr>
        <p:spPr>
          <a:xfrm>
            <a:off x="1435100" y="270311"/>
            <a:ext cx="4660900" cy="830997"/>
          </a:xfrm>
          <a:prstGeom prst="rect">
            <a:avLst/>
          </a:prstGeom>
          <a:noFill/>
        </p:spPr>
        <p:txBody>
          <a:bodyPr wrap="square" rtlCol="0">
            <a:spAutoFit/>
          </a:bodyPr>
          <a:lstStyle/>
          <a:p>
            <a:r>
              <a:rPr lang="en-US" sz="4800" b="1" dirty="0">
                <a:latin typeface="Posterama" panose="020B0504020200020000" pitchFamily="34" charset="0"/>
                <a:cs typeface="Posterama" panose="020B0504020200020000" pitchFamily="34" charset="0"/>
              </a:rPr>
              <a:t>Types of Leave</a:t>
            </a:r>
          </a:p>
        </p:txBody>
      </p:sp>
      <p:graphicFrame>
        <p:nvGraphicFramePr>
          <p:cNvPr id="10" name="Table 9">
            <a:extLst>
              <a:ext uri="{FF2B5EF4-FFF2-40B4-BE49-F238E27FC236}">
                <a16:creationId xmlns:a16="http://schemas.microsoft.com/office/drawing/2014/main" id="{A9268CF2-186E-291C-22A2-14D89D65E630}"/>
              </a:ext>
            </a:extLst>
          </p:cNvPr>
          <p:cNvGraphicFramePr>
            <a:graphicFrameLocks noGrp="1"/>
          </p:cNvGraphicFramePr>
          <p:nvPr>
            <p:extLst>
              <p:ext uri="{D42A27DB-BD31-4B8C-83A1-F6EECF244321}">
                <p14:modId xmlns:p14="http://schemas.microsoft.com/office/powerpoint/2010/main" val="175545347"/>
              </p:ext>
            </p:extLst>
          </p:nvPr>
        </p:nvGraphicFramePr>
        <p:xfrm>
          <a:off x="3711336" y="1307725"/>
          <a:ext cx="7856221" cy="3420806"/>
        </p:xfrm>
        <a:graphic>
          <a:graphicData uri="http://schemas.openxmlformats.org/drawingml/2006/table">
            <a:tbl>
              <a:tblPr firstRow="1" bandRow="1">
                <a:tableStyleId>{00A15C55-8517-42AA-B614-E9B94910E393}</a:tableStyleId>
              </a:tblPr>
              <a:tblGrid>
                <a:gridCol w="2484119">
                  <a:extLst>
                    <a:ext uri="{9D8B030D-6E8A-4147-A177-3AD203B41FA5}">
                      <a16:colId xmlns:a16="http://schemas.microsoft.com/office/drawing/2014/main" val="3163112516"/>
                    </a:ext>
                  </a:extLst>
                </a:gridCol>
                <a:gridCol w="1968500">
                  <a:extLst>
                    <a:ext uri="{9D8B030D-6E8A-4147-A177-3AD203B41FA5}">
                      <a16:colId xmlns:a16="http://schemas.microsoft.com/office/drawing/2014/main" val="1950129658"/>
                    </a:ext>
                  </a:extLst>
                </a:gridCol>
                <a:gridCol w="1524000">
                  <a:extLst>
                    <a:ext uri="{9D8B030D-6E8A-4147-A177-3AD203B41FA5}">
                      <a16:colId xmlns:a16="http://schemas.microsoft.com/office/drawing/2014/main" val="973144681"/>
                    </a:ext>
                  </a:extLst>
                </a:gridCol>
                <a:gridCol w="1879602">
                  <a:extLst>
                    <a:ext uri="{9D8B030D-6E8A-4147-A177-3AD203B41FA5}">
                      <a16:colId xmlns:a16="http://schemas.microsoft.com/office/drawing/2014/main" val="500099315"/>
                    </a:ext>
                  </a:extLst>
                </a:gridCol>
              </a:tblGrid>
              <a:tr h="439872">
                <a:tc>
                  <a:txBody>
                    <a:bodyPr/>
                    <a:lstStyle/>
                    <a:p>
                      <a:r>
                        <a:rPr lang="en-US" dirty="0"/>
                        <a:t>Family:</a:t>
                      </a:r>
                    </a:p>
                    <a:p>
                      <a:r>
                        <a:rPr lang="en-US" dirty="0"/>
                        <a:t>Bonding</a:t>
                      </a:r>
                    </a:p>
                  </a:txBody>
                  <a:tcPr/>
                </a:tc>
                <a:tc>
                  <a:txBody>
                    <a:bodyPr/>
                    <a:lstStyle/>
                    <a:p>
                      <a:r>
                        <a:rPr lang="en-US" dirty="0"/>
                        <a:t>Family:</a:t>
                      </a:r>
                    </a:p>
                    <a:p>
                      <a:r>
                        <a:rPr lang="en-US" dirty="0"/>
                        <a:t>Military</a:t>
                      </a:r>
                    </a:p>
                  </a:txBody>
                  <a:tcPr/>
                </a:tc>
                <a:tc>
                  <a:txBody>
                    <a:bodyPr/>
                    <a:lstStyle/>
                    <a:p>
                      <a:r>
                        <a:rPr lang="en-US" dirty="0"/>
                        <a:t>Family:</a:t>
                      </a:r>
                    </a:p>
                    <a:p>
                      <a:r>
                        <a:rPr lang="en-US" dirty="0"/>
                        <a:t>Caring</a:t>
                      </a:r>
                    </a:p>
                  </a:txBody>
                  <a:tcPr/>
                </a:tc>
                <a:tc>
                  <a:txBody>
                    <a:bodyPr/>
                    <a:lstStyle/>
                    <a:p>
                      <a:r>
                        <a:rPr lang="en-US" dirty="0"/>
                        <a:t>Family:</a:t>
                      </a:r>
                    </a:p>
                    <a:p>
                      <a:r>
                        <a:rPr lang="en-US" dirty="0"/>
                        <a:t>Safety</a:t>
                      </a:r>
                    </a:p>
                  </a:txBody>
                  <a:tcPr/>
                </a:tc>
                <a:extLst>
                  <a:ext uri="{0D108BD9-81ED-4DB2-BD59-A6C34878D82A}">
                    <a16:rowId xmlns:a16="http://schemas.microsoft.com/office/drawing/2014/main" val="23311579"/>
                  </a:ext>
                </a:extLst>
              </a:tr>
              <a:tr h="494726">
                <a:tc>
                  <a:txBody>
                    <a:bodyPr/>
                    <a:lstStyle/>
                    <a:p>
                      <a:r>
                        <a:rPr lang="en-US" dirty="0"/>
                        <a:t>1 – 12 weeks</a:t>
                      </a:r>
                    </a:p>
                  </a:txBody>
                  <a:tcPr/>
                </a:tc>
                <a:tc>
                  <a:txBody>
                    <a:bodyPr/>
                    <a:lstStyle/>
                    <a:p>
                      <a:r>
                        <a:rPr lang="en-US" dirty="0"/>
                        <a:t> </a:t>
                      </a:r>
                    </a:p>
                  </a:txBody>
                  <a:tcPr/>
                </a:tc>
                <a:tc>
                  <a:txBody>
                    <a:bodyPr/>
                    <a:lstStyle/>
                    <a:p>
                      <a:r>
                        <a:rPr lang="en-US" dirty="0"/>
                        <a:t> </a:t>
                      </a:r>
                    </a:p>
                  </a:txBody>
                  <a:tcPr/>
                </a:tc>
                <a:tc>
                  <a:txBody>
                    <a:bodyPr/>
                    <a:lstStyle/>
                    <a:p>
                      <a:r>
                        <a:rPr lang="en-US" dirty="0"/>
                        <a:t> </a:t>
                      </a:r>
                    </a:p>
                  </a:txBody>
                  <a:tcPr/>
                </a:tc>
                <a:extLst>
                  <a:ext uri="{0D108BD9-81ED-4DB2-BD59-A6C34878D82A}">
                    <a16:rowId xmlns:a16="http://schemas.microsoft.com/office/drawing/2014/main" val="340244521"/>
                  </a:ext>
                </a:extLst>
              </a:tr>
              <a:tr h="978596">
                <a:tc>
                  <a:txBody>
                    <a:bodyPr/>
                    <a:lstStyle/>
                    <a:p>
                      <a:r>
                        <a:rPr lang="en-US" dirty="0"/>
                        <a:t>Leave to bond with an individual’s child during the first 12 months after the child’s birth or after the placement of the child through adoption or foster care.</a:t>
                      </a:r>
                    </a:p>
                  </a:txBody>
                  <a:tcPr/>
                </a:tc>
                <a:tc>
                  <a:txBody>
                    <a:bodyPr/>
                    <a:lstStyle/>
                    <a:p>
                      <a:r>
                        <a:rPr lang="en-US" dirty="0"/>
                        <a:t>Leave because a family member is on active duty or has been notified of an impending call or order to active duty in the Armed Forces.</a:t>
                      </a:r>
                    </a:p>
                  </a:txBody>
                  <a:tcPr/>
                </a:tc>
                <a:tc>
                  <a:txBody>
                    <a:bodyPr/>
                    <a:lstStyle/>
                    <a:p>
                      <a:r>
                        <a:rPr lang="en-US" dirty="0"/>
                        <a:t>Leave to care for a family member with a serious health condition</a:t>
                      </a:r>
                    </a:p>
                  </a:txBody>
                  <a:tcPr/>
                </a:tc>
                <a:tc>
                  <a:txBody>
                    <a:bodyPr/>
                    <a:lstStyle/>
                    <a:p>
                      <a:r>
                        <a:rPr lang="en-US" dirty="0"/>
                        <a:t>Leave because of domestic abuse, sexual assault, or stalking of the individual or individual’s family member.</a:t>
                      </a:r>
                    </a:p>
                  </a:txBody>
                  <a:tcPr/>
                </a:tc>
                <a:extLst>
                  <a:ext uri="{0D108BD9-81ED-4DB2-BD59-A6C34878D82A}">
                    <a16:rowId xmlns:a16="http://schemas.microsoft.com/office/drawing/2014/main" val="1735144052"/>
                  </a:ext>
                </a:extLst>
              </a:tr>
            </a:tbl>
          </a:graphicData>
        </a:graphic>
      </p:graphicFrame>
      <p:graphicFrame>
        <p:nvGraphicFramePr>
          <p:cNvPr id="12" name="Table 11">
            <a:extLst>
              <a:ext uri="{FF2B5EF4-FFF2-40B4-BE49-F238E27FC236}">
                <a16:creationId xmlns:a16="http://schemas.microsoft.com/office/drawing/2014/main" id="{BA26B912-098A-F5B9-E9C3-C028DA8A5AC0}"/>
              </a:ext>
            </a:extLst>
          </p:cNvPr>
          <p:cNvGraphicFramePr>
            <a:graphicFrameLocks noGrp="1"/>
          </p:cNvGraphicFramePr>
          <p:nvPr>
            <p:extLst>
              <p:ext uri="{D42A27DB-BD31-4B8C-83A1-F6EECF244321}">
                <p14:modId xmlns:p14="http://schemas.microsoft.com/office/powerpoint/2010/main" val="2891964921"/>
              </p:ext>
            </p:extLst>
          </p:nvPr>
        </p:nvGraphicFramePr>
        <p:xfrm>
          <a:off x="1536700" y="1314063"/>
          <a:ext cx="2009140" cy="2325757"/>
        </p:xfrm>
        <a:graphic>
          <a:graphicData uri="http://schemas.openxmlformats.org/drawingml/2006/table">
            <a:tbl>
              <a:tblPr firstRow="1" bandRow="1">
                <a:tableStyleId>{7DF18680-E054-41AD-8BC1-D1AEF772440D}</a:tableStyleId>
              </a:tblPr>
              <a:tblGrid>
                <a:gridCol w="2009140">
                  <a:extLst>
                    <a:ext uri="{9D8B030D-6E8A-4147-A177-3AD203B41FA5}">
                      <a16:colId xmlns:a16="http://schemas.microsoft.com/office/drawing/2014/main" val="3730989672"/>
                    </a:ext>
                  </a:extLst>
                </a:gridCol>
              </a:tblGrid>
              <a:tr h="597287">
                <a:tc>
                  <a:txBody>
                    <a:bodyPr/>
                    <a:lstStyle/>
                    <a:p>
                      <a:r>
                        <a:rPr lang="en-US" dirty="0"/>
                        <a:t>Medical</a:t>
                      </a:r>
                    </a:p>
                  </a:txBody>
                  <a:tcPr/>
                </a:tc>
                <a:extLst>
                  <a:ext uri="{0D108BD9-81ED-4DB2-BD59-A6C34878D82A}">
                    <a16:rowId xmlns:a16="http://schemas.microsoft.com/office/drawing/2014/main" val="23311579"/>
                  </a:ext>
                </a:extLst>
              </a:tr>
              <a:tr h="539750">
                <a:tc>
                  <a:txBody>
                    <a:bodyPr/>
                    <a:lstStyle/>
                    <a:p>
                      <a:r>
                        <a:rPr lang="en-US" dirty="0"/>
                        <a:t>1 – 12 weeks</a:t>
                      </a:r>
                    </a:p>
                  </a:txBody>
                  <a:tcPr/>
                </a:tc>
                <a:extLst>
                  <a:ext uri="{0D108BD9-81ED-4DB2-BD59-A6C34878D82A}">
                    <a16:rowId xmlns:a16="http://schemas.microsoft.com/office/drawing/2014/main" val="340244521"/>
                  </a:ext>
                </a:extLst>
              </a:tr>
              <a:tr h="978596">
                <a:tc>
                  <a:txBody>
                    <a:bodyPr/>
                    <a:lstStyle/>
                    <a:p>
                      <a:r>
                        <a:rPr lang="en-US" dirty="0"/>
                        <a:t>Leave to take care of your own serious health condition.</a:t>
                      </a:r>
                    </a:p>
                  </a:txBody>
                  <a:tcPr/>
                </a:tc>
                <a:extLst>
                  <a:ext uri="{0D108BD9-81ED-4DB2-BD59-A6C34878D82A}">
                    <a16:rowId xmlns:a16="http://schemas.microsoft.com/office/drawing/2014/main" val="1735144052"/>
                  </a:ext>
                </a:extLst>
              </a:tr>
            </a:tbl>
          </a:graphicData>
        </a:graphic>
      </p:graphicFrame>
      <p:sp>
        <p:nvSpPr>
          <p:cNvPr id="13" name="TextBox 12">
            <a:extLst>
              <a:ext uri="{FF2B5EF4-FFF2-40B4-BE49-F238E27FC236}">
                <a16:creationId xmlns:a16="http://schemas.microsoft.com/office/drawing/2014/main" id="{E239FE62-166E-E2AC-F8C8-779CEC0BB7BD}"/>
              </a:ext>
            </a:extLst>
          </p:cNvPr>
          <p:cNvSpPr txBox="1"/>
          <p:nvPr/>
        </p:nvSpPr>
        <p:spPr>
          <a:xfrm>
            <a:off x="1582814" y="5272588"/>
            <a:ext cx="10045702" cy="338554"/>
          </a:xfrm>
          <a:prstGeom prst="rect">
            <a:avLst/>
          </a:prstGeom>
          <a:noFill/>
        </p:spPr>
        <p:txBody>
          <a:bodyPr wrap="square" rtlCol="0">
            <a:spAutoFit/>
          </a:bodyPr>
          <a:lstStyle/>
          <a:p>
            <a:r>
              <a:rPr lang="en-US" sz="1600" dirty="0"/>
              <a:t>Qualifying conditions must last at least 7 days and be certified by a healthcare or other service provider.</a:t>
            </a:r>
          </a:p>
        </p:txBody>
      </p:sp>
      <p:sp>
        <p:nvSpPr>
          <p:cNvPr id="14" name="TextBox 13">
            <a:extLst>
              <a:ext uri="{FF2B5EF4-FFF2-40B4-BE49-F238E27FC236}">
                <a16:creationId xmlns:a16="http://schemas.microsoft.com/office/drawing/2014/main" id="{7BD7F1C2-E676-B8A5-5A29-1036E32E5237}"/>
              </a:ext>
            </a:extLst>
          </p:cNvPr>
          <p:cNvSpPr txBox="1"/>
          <p:nvPr/>
        </p:nvSpPr>
        <p:spPr>
          <a:xfrm>
            <a:off x="1582814" y="4908138"/>
            <a:ext cx="10045702" cy="338554"/>
          </a:xfrm>
          <a:prstGeom prst="rect">
            <a:avLst/>
          </a:prstGeom>
          <a:noFill/>
        </p:spPr>
        <p:txBody>
          <a:bodyPr wrap="square" rtlCol="0">
            <a:spAutoFit/>
          </a:bodyPr>
          <a:lstStyle/>
          <a:p>
            <a:r>
              <a:rPr lang="en-US" sz="1600" dirty="0"/>
              <a:t>Maximum of 20 weeks off combined in 1 year if you qualify for both medical and family leave.</a:t>
            </a:r>
          </a:p>
        </p:txBody>
      </p:sp>
      <p:pic>
        <p:nvPicPr>
          <p:cNvPr id="4" name="Picture 3" descr="Green paper collage">
            <a:extLst>
              <a:ext uri="{FF2B5EF4-FFF2-40B4-BE49-F238E27FC236}">
                <a16:creationId xmlns:a16="http://schemas.microsoft.com/office/drawing/2014/main" id="{A76CDD8F-C561-E55C-73C8-2CD09B9E4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414460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5E658-53E3-03E5-25D3-8EAA58BC83D7}"/>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6022310-B34D-2E18-BD64-7E146D9ABF44}"/>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F5898BE1-17E8-9070-B5B1-2005D11E398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62100" y="5728957"/>
            <a:ext cx="2997200" cy="774917"/>
          </a:xfrm>
          <a:prstGeom prst="rect">
            <a:avLst/>
          </a:prstGeom>
        </p:spPr>
      </p:pic>
      <p:sp>
        <p:nvSpPr>
          <p:cNvPr id="6" name="TextBox 5">
            <a:extLst>
              <a:ext uri="{FF2B5EF4-FFF2-40B4-BE49-F238E27FC236}">
                <a16:creationId xmlns:a16="http://schemas.microsoft.com/office/drawing/2014/main" id="{F2F6EAA5-D456-E0B8-98AB-A7B09B1B9681}"/>
              </a:ext>
            </a:extLst>
          </p:cNvPr>
          <p:cNvSpPr txBox="1"/>
          <p:nvPr/>
        </p:nvSpPr>
        <p:spPr>
          <a:xfrm>
            <a:off x="7632702" y="5851712"/>
            <a:ext cx="39751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2" name="Slide Number Placeholder 1">
            <a:extLst>
              <a:ext uri="{FF2B5EF4-FFF2-40B4-BE49-F238E27FC236}">
                <a16:creationId xmlns:a16="http://schemas.microsoft.com/office/drawing/2014/main" id="{D99D6A9D-2843-AF8B-B389-0C84A28E0F9F}"/>
              </a:ext>
            </a:extLst>
          </p:cNvPr>
          <p:cNvSpPr>
            <a:spLocks noGrp="1"/>
          </p:cNvSpPr>
          <p:nvPr>
            <p:ph type="sldNum" sz="quarter" idx="12"/>
          </p:nvPr>
        </p:nvSpPr>
        <p:spPr/>
        <p:txBody>
          <a:bodyPr/>
          <a:lstStyle/>
          <a:p>
            <a:fld id="{527EEFEF-D622-A040-9405-1EBBF6498144}" type="slidenum">
              <a:rPr lang="en-US" smtClean="0"/>
              <a:t>5</a:t>
            </a:fld>
            <a:endParaRPr lang="en-US"/>
          </a:p>
        </p:txBody>
      </p:sp>
      <p:sp>
        <p:nvSpPr>
          <p:cNvPr id="9" name="TextBox 8">
            <a:extLst>
              <a:ext uri="{FF2B5EF4-FFF2-40B4-BE49-F238E27FC236}">
                <a16:creationId xmlns:a16="http://schemas.microsoft.com/office/drawing/2014/main" id="{D2B4FC4A-A7B0-6FAF-B923-A8E282262776}"/>
              </a:ext>
            </a:extLst>
          </p:cNvPr>
          <p:cNvSpPr txBox="1"/>
          <p:nvPr/>
        </p:nvSpPr>
        <p:spPr>
          <a:xfrm>
            <a:off x="1435100" y="357762"/>
            <a:ext cx="4660900" cy="830997"/>
          </a:xfrm>
          <a:prstGeom prst="rect">
            <a:avLst/>
          </a:prstGeom>
          <a:noFill/>
        </p:spPr>
        <p:txBody>
          <a:bodyPr wrap="square" rtlCol="0">
            <a:spAutoFit/>
          </a:bodyPr>
          <a:lstStyle/>
          <a:p>
            <a:r>
              <a:rPr lang="en-US" sz="4800" b="1" dirty="0">
                <a:latin typeface="Posterama" panose="020B0504020200020000" pitchFamily="34" charset="0"/>
                <a:cs typeface="Posterama" panose="020B0504020200020000" pitchFamily="34" charset="0"/>
              </a:rPr>
              <a:t>Payments</a:t>
            </a:r>
          </a:p>
        </p:txBody>
      </p:sp>
      <p:sp>
        <p:nvSpPr>
          <p:cNvPr id="7" name="TextBox 6">
            <a:extLst>
              <a:ext uri="{FF2B5EF4-FFF2-40B4-BE49-F238E27FC236}">
                <a16:creationId xmlns:a16="http://schemas.microsoft.com/office/drawing/2014/main" id="{179075B7-EE66-724B-80F0-125954DBF1BF}"/>
              </a:ext>
            </a:extLst>
          </p:cNvPr>
          <p:cNvSpPr txBox="1"/>
          <p:nvPr/>
        </p:nvSpPr>
        <p:spPr>
          <a:xfrm>
            <a:off x="1562100" y="1257852"/>
            <a:ext cx="10045702" cy="4154984"/>
          </a:xfrm>
          <a:prstGeom prst="rect">
            <a:avLst/>
          </a:prstGeom>
          <a:noFill/>
        </p:spPr>
        <p:txBody>
          <a:bodyPr wrap="square">
            <a:spAutoFit/>
          </a:bodyPr>
          <a:lstStyle/>
          <a:p>
            <a:pPr>
              <a:buNone/>
            </a:pPr>
            <a:r>
              <a:rPr lang="en-US" sz="2200" dirty="0">
                <a:solidFill>
                  <a:schemeClr val="tx2">
                    <a:lumMod val="75000"/>
                    <a:lumOff val="25000"/>
                  </a:schemeClr>
                </a:solidFill>
                <a:effectLst/>
                <a:latin typeface="Posterama" panose="020B0504020200020000" pitchFamily="34" charset="0"/>
                <a:cs typeface="Posterama" panose="020B0504020200020000" pitchFamily="34" charset="0"/>
              </a:rPr>
              <a:t>• Minnesotans can get up to 90% of usual wages, up to a maximum of $1,423 per week (based on 2025 numbers).</a:t>
            </a:r>
          </a:p>
          <a:p>
            <a:pPr>
              <a:buNone/>
            </a:pPr>
            <a:endParaRPr lang="en-US" sz="2200" dirty="0">
              <a:solidFill>
                <a:srgbClr val="032952"/>
              </a:solidFill>
              <a:effectLst/>
              <a:latin typeface="Posterama" panose="020B0504020200020000" pitchFamily="34" charset="0"/>
              <a:cs typeface="Posterama" panose="020B0504020200020000" pitchFamily="34" charset="0"/>
            </a:endParaRPr>
          </a:p>
          <a:p>
            <a:pPr>
              <a:buNone/>
            </a:pPr>
            <a:r>
              <a:rPr lang="en-US" sz="2200" dirty="0">
                <a:solidFill>
                  <a:srgbClr val="032952"/>
                </a:solidFill>
                <a:effectLst/>
                <a:latin typeface="Posterama" panose="020B0504020200020000" pitchFamily="34" charset="0"/>
                <a:cs typeface="Posterama" panose="020B0504020200020000" pitchFamily="34" charset="0"/>
              </a:rPr>
              <a:t>• Lower-wage workers get more support. If you earn less, you'll get a higher percentage of your paycheck covered while on leave.</a:t>
            </a:r>
          </a:p>
          <a:p>
            <a:pPr>
              <a:buNone/>
            </a:pPr>
            <a:endParaRPr lang="en-US" sz="2200" dirty="0">
              <a:solidFill>
                <a:srgbClr val="032952"/>
              </a:solidFill>
              <a:effectLst/>
              <a:latin typeface="Posterama" panose="020B0504020200020000" pitchFamily="34" charset="0"/>
              <a:cs typeface="Posterama" panose="020B0504020200020000" pitchFamily="34" charset="0"/>
            </a:endParaRPr>
          </a:p>
          <a:p>
            <a:pPr>
              <a:buNone/>
            </a:pPr>
            <a:r>
              <a:rPr lang="en-US" sz="2200" dirty="0">
                <a:solidFill>
                  <a:schemeClr val="tx2">
                    <a:lumMod val="75000"/>
                    <a:lumOff val="25000"/>
                  </a:schemeClr>
                </a:solidFill>
                <a:effectLst/>
                <a:latin typeface="Posterama" panose="020B0504020200020000" pitchFamily="34" charset="0"/>
                <a:cs typeface="Posterama" panose="020B0504020200020000" pitchFamily="34" charset="0"/>
              </a:rPr>
              <a:t>• You must have earned at least 5.3% of the statewide average annual wage in the past year to be eligible ($3,900 in 2025).</a:t>
            </a:r>
          </a:p>
          <a:p>
            <a:pPr>
              <a:buNone/>
            </a:pPr>
            <a:endParaRPr lang="en-US" sz="2200" dirty="0">
              <a:solidFill>
                <a:srgbClr val="032952"/>
              </a:solidFill>
              <a:effectLst/>
              <a:latin typeface="Posterama" panose="020B0504020200020000" pitchFamily="34" charset="0"/>
              <a:cs typeface="Posterama" panose="020B0504020200020000" pitchFamily="34" charset="0"/>
            </a:endParaRPr>
          </a:p>
          <a:p>
            <a:pPr>
              <a:buNone/>
            </a:pPr>
            <a:r>
              <a:rPr lang="en-US" sz="2200" dirty="0">
                <a:solidFill>
                  <a:srgbClr val="032952"/>
                </a:solidFill>
                <a:effectLst/>
                <a:latin typeface="Posterama" panose="020B0504020200020000" pitchFamily="34" charset="0"/>
                <a:cs typeface="Posterama" panose="020B0504020200020000" pitchFamily="34" charset="0"/>
              </a:rPr>
              <a:t>If you receive payments from Unemployment Insurance, Workers’ Compensation, or Social Security Disability Insurance during an absence, you may not be eligible for Paid Leave payments.</a:t>
            </a:r>
          </a:p>
        </p:txBody>
      </p:sp>
      <p:pic>
        <p:nvPicPr>
          <p:cNvPr id="4" name="Picture 3" descr="Green paper collage">
            <a:extLst>
              <a:ext uri="{FF2B5EF4-FFF2-40B4-BE49-F238E27FC236}">
                <a16:creationId xmlns:a16="http://schemas.microsoft.com/office/drawing/2014/main" id="{BAD864C8-EC2A-CF00-3292-FC8ABDEDC4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101910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5148-3E52-EBE5-5334-809673781C66}"/>
            </a:ext>
          </a:extLst>
        </p:cNvPr>
        <p:cNvGrpSpPr/>
        <p:nvPr/>
      </p:nvGrpSpPr>
      <p:grpSpPr>
        <a:xfrm>
          <a:off x="0" y="0"/>
          <a:ext cx="0" cy="0"/>
          <a:chOff x="0" y="0"/>
          <a:chExt cx="0" cy="0"/>
        </a:xfrm>
      </p:grpSpPr>
      <p:pic>
        <p:nvPicPr>
          <p:cNvPr id="15" name="Picture 14" descr="A person and a young person posing for a picture&#10;&#10;AI-generated content may be incorrect.">
            <a:extLst>
              <a:ext uri="{FF2B5EF4-FFF2-40B4-BE49-F238E27FC236}">
                <a16:creationId xmlns:a16="http://schemas.microsoft.com/office/drawing/2014/main" id="{79776A18-20F3-5E50-A2BC-84226C666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9228" y="1477011"/>
            <a:ext cx="6413544" cy="4271496"/>
          </a:xfrm>
          <a:prstGeom prst="rect">
            <a:avLst/>
          </a:prstGeom>
        </p:spPr>
      </p:pic>
      <p:cxnSp>
        <p:nvCxnSpPr>
          <p:cNvPr id="3" name="Straight Connector 2">
            <a:extLst>
              <a:ext uri="{FF2B5EF4-FFF2-40B4-BE49-F238E27FC236}">
                <a16:creationId xmlns:a16="http://schemas.microsoft.com/office/drawing/2014/main" id="{8567E829-1B50-193C-9362-E8C8C7052137}"/>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2548491A-4949-7FCF-CF17-AF8C06FBFB7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62100" y="5728957"/>
            <a:ext cx="2997200" cy="774917"/>
          </a:xfrm>
          <a:prstGeom prst="rect">
            <a:avLst/>
          </a:prstGeom>
        </p:spPr>
      </p:pic>
      <p:sp>
        <p:nvSpPr>
          <p:cNvPr id="6" name="TextBox 5">
            <a:extLst>
              <a:ext uri="{FF2B5EF4-FFF2-40B4-BE49-F238E27FC236}">
                <a16:creationId xmlns:a16="http://schemas.microsoft.com/office/drawing/2014/main" id="{AC77C3A0-CA61-F69A-A3F2-87C4E9726BD5}"/>
              </a:ext>
            </a:extLst>
          </p:cNvPr>
          <p:cNvSpPr txBox="1"/>
          <p:nvPr/>
        </p:nvSpPr>
        <p:spPr>
          <a:xfrm>
            <a:off x="7632702" y="5851712"/>
            <a:ext cx="39751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2" name="Slide Number Placeholder 1">
            <a:extLst>
              <a:ext uri="{FF2B5EF4-FFF2-40B4-BE49-F238E27FC236}">
                <a16:creationId xmlns:a16="http://schemas.microsoft.com/office/drawing/2014/main" id="{6B288AA4-B3BD-7100-65E4-961E3285A206}"/>
              </a:ext>
            </a:extLst>
          </p:cNvPr>
          <p:cNvSpPr>
            <a:spLocks noGrp="1"/>
          </p:cNvSpPr>
          <p:nvPr>
            <p:ph type="sldNum" sz="quarter" idx="12"/>
          </p:nvPr>
        </p:nvSpPr>
        <p:spPr/>
        <p:txBody>
          <a:bodyPr/>
          <a:lstStyle/>
          <a:p>
            <a:fld id="{527EEFEF-D622-A040-9405-1EBBF6498144}" type="slidenum">
              <a:rPr lang="en-US" smtClean="0"/>
              <a:t>6</a:t>
            </a:fld>
            <a:endParaRPr lang="en-US"/>
          </a:p>
        </p:txBody>
      </p:sp>
      <p:sp>
        <p:nvSpPr>
          <p:cNvPr id="9" name="TextBox 8">
            <a:extLst>
              <a:ext uri="{FF2B5EF4-FFF2-40B4-BE49-F238E27FC236}">
                <a16:creationId xmlns:a16="http://schemas.microsoft.com/office/drawing/2014/main" id="{6E420A71-CC7C-BCB7-D572-B8963A867612}"/>
              </a:ext>
            </a:extLst>
          </p:cNvPr>
          <p:cNvSpPr txBox="1"/>
          <p:nvPr/>
        </p:nvSpPr>
        <p:spPr>
          <a:xfrm>
            <a:off x="1435099" y="357762"/>
            <a:ext cx="8109733" cy="830997"/>
          </a:xfrm>
          <a:prstGeom prst="rect">
            <a:avLst/>
          </a:prstGeom>
          <a:noFill/>
        </p:spPr>
        <p:txBody>
          <a:bodyPr wrap="square" rtlCol="0">
            <a:spAutoFit/>
          </a:bodyPr>
          <a:lstStyle/>
          <a:p>
            <a:r>
              <a:rPr lang="en-US" sz="4800" b="1" dirty="0">
                <a:latin typeface="Posterama" panose="020B0504020200020000" pitchFamily="34" charset="0"/>
                <a:cs typeface="Posterama" panose="020B0504020200020000" pitchFamily="34" charset="0"/>
              </a:rPr>
              <a:t>Estimate your payments</a:t>
            </a:r>
          </a:p>
        </p:txBody>
      </p:sp>
      <p:sp>
        <p:nvSpPr>
          <p:cNvPr id="7" name="TextBox 6">
            <a:extLst>
              <a:ext uri="{FF2B5EF4-FFF2-40B4-BE49-F238E27FC236}">
                <a16:creationId xmlns:a16="http://schemas.microsoft.com/office/drawing/2014/main" id="{963694E4-0183-72E3-21F3-25E07DBE1043}"/>
              </a:ext>
            </a:extLst>
          </p:cNvPr>
          <p:cNvSpPr txBox="1"/>
          <p:nvPr/>
        </p:nvSpPr>
        <p:spPr>
          <a:xfrm>
            <a:off x="1435099" y="1225369"/>
            <a:ext cx="10045702" cy="523220"/>
          </a:xfrm>
          <a:prstGeom prst="rect">
            <a:avLst/>
          </a:prstGeom>
          <a:noFill/>
        </p:spPr>
        <p:txBody>
          <a:bodyPr wrap="square">
            <a:spAutoFit/>
          </a:bodyPr>
          <a:lstStyle/>
          <a:p>
            <a:pPr>
              <a:buNone/>
            </a:pPr>
            <a:r>
              <a:rPr lang="en-US" sz="2800" dirty="0">
                <a:solidFill>
                  <a:schemeClr val="tx2">
                    <a:lumMod val="75000"/>
                    <a:lumOff val="25000"/>
                  </a:schemeClr>
                </a:solidFill>
                <a:effectLst/>
                <a:latin typeface="Posterama" panose="020B0504020200020000" pitchFamily="34" charset="0"/>
                <a:cs typeface="Posterama" panose="020B0504020200020000" pitchFamily="34" charset="0"/>
              </a:rPr>
              <a:t>Use </a:t>
            </a:r>
            <a:r>
              <a:rPr lang="en-US" sz="2800" dirty="0">
                <a:solidFill>
                  <a:schemeClr val="tx2">
                    <a:lumMod val="75000"/>
                    <a:lumOff val="25000"/>
                  </a:schemeClr>
                </a:solidFill>
                <a:latin typeface="Posterama" panose="020B0504020200020000" pitchFamily="34" charset="0"/>
                <a:cs typeface="Posterama" panose="020B0504020200020000" pitchFamily="34" charset="0"/>
              </a:rPr>
              <a:t>online calculators at this website: </a:t>
            </a:r>
            <a:r>
              <a:rPr lang="en-US" sz="2800" dirty="0" err="1">
                <a:solidFill>
                  <a:schemeClr val="tx2">
                    <a:lumMod val="75000"/>
                    <a:lumOff val="25000"/>
                  </a:schemeClr>
                </a:solidFill>
                <a:latin typeface="Posterama" panose="020B0504020200020000" pitchFamily="34" charset="0"/>
                <a:cs typeface="Posterama" panose="020B0504020200020000" pitchFamily="34" charset="0"/>
              </a:rPr>
              <a:t>paidleave.mn.gov</a:t>
            </a:r>
            <a:endParaRPr lang="en-US" sz="2800" dirty="0">
              <a:solidFill>
                <a:schemeClr val="tx2">
                  <a:lumMod val="75000"/>
                  <a:lumOff val="25000"/>
                </a:schemeClr>
              </a:solidFill>
              <a:effectLst/>
              <a:latin typeface="Posterama" panose="020B0504020200020000" pitchFamily="34" charset="0"/>
              <a:cs typeface="Posterama" panose="020B0504020200020000" pitchFamily="34" charset="0"/>
            </a:endParaRPr>
          </a:p>
        </p:txBody>
      </p:sp>
      <p:pic>
        <p:nvPicPr>
          <p:cNvPr id="4" name="Picture 3" descr="Green paper collage">
            <a:extLst>
              <a:ext uri="{FF2B5EF4-FFF2-40B4-BE49-F238E27FC236}">
                <a16:creationId xmlns:a16="http://schemas.microsoft.com/office/drawing/2014/main" id="{A94AC36D-8250-7B60-2279-253C5AA526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59732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C961-3AE5-0FBE-5AA1-B052734BD78D}"/>
            </a:ext>
          </a:extLst>
        </p:cNvPr>
        <p:cNvGrpSpPr/>
        <p:nvPr/>
      </p:nvGrpSpPr>
      <p:grpSpPr>
        <a:xfrm>
          <a:off x="0" y="0"/>
          <a:ext cx="0" cy="0"/>
          <a:chOff x="0" y="0"/>
          <a:chExt cx="0" cy="0"/>
        </a:xfrm>
      </p:grpSpPr>
      <p:pic>
        <p:nvPicPr>
          <p:cNvPr id="8" name="Picture 7" descr="A person and child holding their hands up&#10;&#10;AI-generated content may be incorrect.">
            <a:extLst>
              <a:ext uri="{FF2B5EF4-FFF2-40B4-BE49-F238E27FC236}">
                <a16:creationId xmlns:a16="http://schemas.microsoft.com/office/drawing/2014/main" id="{7A9B8C70-FC5B-B897-0B9D-CBC0A292A4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1639" y="2818366"/>
            <a:ext cx="4453263" cy="2977626"/>
          </a:xfrm>
          <a:prstGeom prst="rect">
            <a:avLst/>
          </a:prstGeom>
        </p:spPr>
      </p:pic>
      <p:cxnSp>
        <p:nvCxnSpPr>
          <p:cNvPr id="3" name="Straight Connector 2">
            <a:extLst>
              <a:ext uri="{FF2B5EF4-FFF2-40B4-BE49-F238E27FC236}">
                <a16:creationId xmlns:a16="http://schemas.microsoft.com/office/drawing/2014/main" id="{9DD992FB-6477-EE0F-17F1-411645931E6F}"/>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FE8A1159-0A9C-0203-A6F1-0BDAA56A44B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62100" y="5728957"/>
            <a:ext cx="2997200" cy="774917"/>
          </a:xfrm>
          <a:prstGeom prst="rect">
            <a:avLst/>
          </a:prstGeom>
        </p:spPr>
      </p:pic>
      <p:sp>
        <p:nvSpPr>
          <p:cNvPr id="6" name="TextBox 5">
            <a:extLst>
              <a:ext uri="{FF2B5EF4-FFF2-40B4-BE49-F238E27FC236}">
                <a16:creationId xmlns:a16="http://schemas.microsoft.com/office/drawing/2014/main" id="{FB5D84F4-50E5-4C52-F856-1AC844E8BECF}"/>
              </a:ext>
            </a:extLst>
          </p:cNvPr>
          <p:cNvSpPr txBox="1"/>
          <p:nvPr/>
        </p:nvSpPr>
        <p:spPr>
          <a:xfrm>
            <a:off x="7632702" y="5851712"/>
            <a:ext cx="39751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2" name="Slide Number Placeholder 1">
            <a:extLst>
              <a:ext uri="{FF2B5EF4-FFF2-40B4-BE49-F238E27FC236}">
                <a16:creationId xmlns:a16="http://schemas.microsoft.com/office/drawing/2014/main" id="{397477B5-FC1C-844D-037C-56793F7E58BD}"/>
              </a:ext>
            </a:extLst>
          </p:cNvPr>
          <p:cNvSpPr>
            <a:spLocks noGrp="1"/>
          </p:cNvSpPr>
          <p:nvPr>
            <p:ph type="sldNum" sz="quarter" idx="12"/>
          </p:nvPr>
        </p:nvSpPr>
        <p:spPr/>
        <p:txBody>
          <a:bodyPr/>
          <a:lstStyle/>
          <a:p>
            <a:fld id="{527EEFEF-D622-A040-9405-1EBBF6498144}" type="slidenum">
              <a:rPr lang="en-US" smtClean="0"/>
              <a:t>7</a:t>
            </a:fld>
            <a:endParaRPr lang="en-US"/>
          </a:p>
        </p:txBody>
      </p:sp>
      <p:sp>
        <p:nvSpPr>
          <p:cNvPr id="9" name="TextBox 8">
            <a:extLst>
              <a:ext uri="{FF2B5EF4-FFF2-40B4-BE49-F238E27FC236}">
                <a16:creationId xmlns:a16="http://schemas.microsoft.com/office/drawing/2014/main" id="{33A577FD-4472-68A7-4488-EE1B7FFB7A66}"/>
              </a:ext>
            </a:extLst>
          </p:cNvPr>
          <p:cNvSpPr txBox="1"/>
          <p:nvPr/>
        </p:nvSpPr>
        <p:spPr>
          <a:xfrm>
            <a:off x="1562100" y="367946"/>
            <a:ext cx="8109733" cy="830997"/>
          </a:xfrm>
          <a:prstGeom prst="rect">
            <a:avLst/>
          </a:prstGeom>
          <a:noFill/>
        </p:spPr>
        <p:txBody>
          <a:bodyPr wrap="square" rtlCol="0">
            <a:spAutoFit/>
          </a:bodyPr>
          <a:lstStyle/>
          <a:p>
            <a:r>
              <a:rPr lang="en-US" sz="4800" b="1" dirty="0">
                <a:latin typeface="Posterama" panose="020B0504020200020000" pitchFamily="34" charset="0"/>
                <a:cs typeface="Posterama" panose="020B0504020200020000" pitchFamily="34" charset="0"/>
              </a:rPr>
              <a:t>Employment protections</a:t>
            </a:r>
          </a:p>
        </p:txBody>
      </p:sp>
      <p:sp>
        <p:nvSpPr>
          <p:cNvPr id="7" name="TextBox 6">
            <a:extLst>
              <a:ext uri="{FF2B5EF4-FFF2-40B4-BE49-F238E27FC236}">
                <a16:creationId xmlns:a16="http://schemas.microsoft.com/office/drawing/2014/main" id="{B785BDD7-FB9B-1CAC-3AA0-539F797729B9}"/>
              </a:ext>
            </a:extLst>
          </p:cNvPr>
          <p:cNvSpPr txBox="1"/>
          <p:nvPr/>
        </p:nvSpPr>
        <p:spPr>
          <a:xfrm>
            <a:off x="1511822" y="1391927"/>
            <a:ext cx="10045702" cy="1631216"/>
          </a:xfrm>
          <a:prstGeom prst="rect">
            <a:avLst/>
          </a:prstGeom>
          <a:noFill/>
        </p:spPr>
        <p:txBody>
          <a:bodyPr wrap="square">
            <a:spAutoFit/>
          </a:bodyPr>
          <a:lstStyle/>
          <a:p>
            <a:r>
              <a:rPr lang="en-US" sz="2000" dirty="0">
                <a:latin typeface="Posterama" panose="020B0504020200020000" pitchFamily="34" charset="0"/>
                <a:cs typeface="Posterama" panose="020B0504020200020000" pitchFamily="34" charset="0"/>
              </a:rPr>
              <a:t>• </a:t>
            </a:r>
            <a:r>
              <a:rPr lang="en-US" sz="2000" b="1" dirty="0">
                <a:latin typeface="Posterama" panose="020B0504020200020000" pitchFamily="34" charset="0"/>
                <a:cs typeface="Posterama" panose="020B0504020200020000" pitchFamily="34" charset="0"/>
              </a:rPr>
              <a:t>Job protection. </a:t>
            </a:r>
            <a:r>
              <a:rPr lang="en-US" sz="2000" dirty="0">
                <a:latin typeface="Posterama" panose="020B0504020200020000" pitchFamily="34" charset="0"/>
                <a:cs typeface="Posterama" panose="020B0504020200020000" pitchFamily="34" charset="0"/>
              </a:rPr>
              <a:t>Generally, you must be restored to your job or an equivalent position when you return from leave. This starts 90 days after your date of hire.</a:t>
            </a:r>
          </a:p>
          <a:p>
            <a:endParaRPr lang="en-US" sz="2000" dirty="0">
              <a:latin typeface="Posterama" panose="020B0504020200020000" pitchFamily="34" charset="0"/>
              <a:cs typeface="Posterama" panose="020B0504020200020000" pitchFamily="34" charset="0"/>
            </a:endParaRPr>
          </a:p>
          <a:p>
            <a:r>
              <a:rPr lang="en-US" sz="2000" dirty="0">
                <a:latin typeface="Posterama" panose="020B0504020200020000" pitchFamily="34" charset="0"/>
                <a:cs typeface="Posterama" panose="020B0504020200020000" pitchFamily="34" charset="0"/>
              </a:rPr>
              <a:t>• </a:t>
            </a:r>
            <a:r>
              <a:rPr lang="en-US" sz="2000" b="1" dirty="0">
                <a:latin typeface="Posterama" panose="020B0504020200020000" pitchFamily="34" charset="0"/>
                <a:cs typeface="Posterama" panose="020B0504020200020000" pitchFamily="34" charset="0"/>
              </a:rPr>
              <a:t>Health insurance. </a:t>
            </a:r>
            <a:r>
              <a:rPr lang="en-US" sz="2000" dirty="0">
                <a:latin typeface="Posterama" panose="020B0504020200020000" pitchFamily="34" charset="0"/>
                <a:cs typeface="Posterama" panose="020B0504020200020000" pitchFamily="34" charset="0"/>
              </a:rPr>
              <a:t>Generally, your health insurance and other group insurance must continue. You and your employer are responsible for your usual premiums.</a:t>
            </a:r>
          </a:p>
        </p:txBody>
      </p:sp>
      <p:sp>
        <p:nvSpPr>
          <p:cNvPr id="10" name="TextBox 9">
            <a:extLst>
              <a:ext uri="{FF2B5EF4-FFF2-40B4-BE49-F238E27FC236}">
                <a16:creationId xmlns:a16="http://schemas.microsoft.com/office/drawing/2014/main" id="{6718540A-0F81-E322-37AB-AD398844EC77}"/>
              </a:ext>
            </a:extLst>
          </p:cNvPr>
          <p:cNvSpPr txBox="1"/>
          <p:nvPr/>
        </p:nvSpPr>
        <p:spPr>
          <a:xfrm>
            <a:off x="1578801" y="3026354"/>
            <a:ext cx="6299896" cy="2246769"/>
          </a:xfrm>
          <a:prstGeom prst="rect">
            <a:avLst/>
          </a:prstGeom>
          <a:noFill/>
        </p:spPr>
        <p:txBody>
          <a:bodyPr wrap="square">
            <a:spAutoFit/>
          </a:bodyPr>
          <a:lstStyle/>
          <a:p>
            <a:endParaRPr lang="en-US" sz="2000" dirty="0">
              <a:latin typeface="Posterama" panose="020B0504020200020000" pitchFamily="34" charset="0"/>
              <a:cs typeface="Posterama" panose="020B0504020200020000" pitchFamily="34" charset="0"/>
            </a:endParaRPr>
          </a:p>
          <a:p>
            <a:r>
              <a:rPr lang="en-US" sz="2000" dirty="0">
                <a:latin typeface="Posterama" panose="020B0504020200020000" pitchFamily="34" charset="0"/>
                <a:cs typeface="Posterama" panose="020B0504020200020000" pitchFamily="34" charset="0"/>
              </a:rPr>
              <a:t>• </a:t>
            </a:r>
            <a:r>
              <a:rPr lang="en-US" sz="2000" b="1" dirty="0">
                <a:latin typeface="Posterama" panose="020B0504020200020000" pitchFamily="34" charset="0"/>
                <a:cs typeface="Posterama" panose="020B0504020200020000" pitchFamily="34" charset="0"/>
              </a:rPr>
              <a:t>No retaliation or interference. </a:t>
            </a:r>
            <a:r>
              <a:rPr lang="en-US" sz="2000" dirty="0">
                <a:latin typeface="Posterama" panose="020B0504020200020000" pitchFamily="34" charset="0"/>
                <a:cs typeface="Posterama" panose="020B0504020200020000" pitchFamily="34" charset="0"/>
              </a:rPr>
              <a:t>Employers must not interfere with or retaliate against you if you apply for or use Paid Leave.</a:t>
            </a:r>
          </a:p>
          <a:p>
            <a:endParaRPr lang="en-US" sz="2000" dirty="0">
              <a:latin typeface="Posterama" panose="020B0504020200020000" pitchFamily="34" charset="0"/>
              <a:cs typeface="Posterama" panose="020B0504020200020000" pitchFamily="34" charset="0"/>
            </a:endParaRPr>
          </a:p>
          <a:p>
            <a:r>
              <a:rPr lang="en-US" sz="2000" i="1" dirty="0">
                <a:latin typeface="Posterama" panose="020B0504020200020000" pitchFamily="34" charset="0"/>
                <a:cs typeface="Posterama" panose="020B0504020200020000" pitchFamily="34" charset="0"/>
              </a:rPr>
              <a:t>• These protections apply no matter how long you have been at your job.</a:t>
            </a:r>
          </a:p>
        </p:txBody>
      </p:sp>
      <p:pic>
        <p:nvPicPr>
          <p:cNvPr id="4" name="Picture 3" descr="Green paper collage">
            <a:extLst>
              <a:ext uri="{FF2B5EF4-FFF2-40B4-BE49-F238E27FC236}">
                <a16:creationId xmlns:a16="http://schemas.microsoft.com/office/drawing/2014/main" id="{B514A880-A9E6-436B-68B7-C2289CF8A3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164408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51B29-B167-8760-D6F6-4B48D051E261}"/>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43A6FED-1566-921E-585C-9C2297D9E46A}"/>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2AFEC11B-B4CB-C59B-CD45-D279FEB41CF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62100" y="5728957"/>
            <a:ext cx="2997200" cy="774917"/>
          </a:xfrm>
          <a:prstGeom prst="rect">
            <a:avLst/>
          </a:prstGeom>
        </p:spPr>
      </p:pic>
      <p:sp>
        <p:nvSpPr>
          <p:cNvPr id="6" name="TextBox 5">
            <a:extLst>
              <a:ext uri="{FF2B5EF4-FFF2-40B4-BE49-F238E27FC236}">
                <a16:creationId xmlns:a16="http://schemas.microsoft.com/office/drawing/2014/main" id="{0E28E61C-D3BE-40D1-A7FD-9545B6A44913}"/>
              </a:ext>
            </a:extLst>
          </p:cNvPr>
          <p:cNvSpPr txBox="1"/>
          <p:nvPr/>
        </p:nvSpPr>
        <p:spPr>
          <a:xfrm>
            <a:off x="7632702" y="5851712"/>
            <a:ext cx="39751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2" name="Slide Number Placeholder 1">
            <a:extLst>
              <a:ext uri="{FF2B5EF4-FFF2-40B4-BE49-F238E27FC236}">
                <a16:creationId xmlns:a16="http://schemas.microsoft.com/office/drawing/2014/main" id="{301D247B-EB51-F315-079F-EF2ED193017C}"/>
              </a:ext>
            </a:extLst>
          </p:cNvPr>
          <p:cNvSpPr>
            <a:spLocks noGrp="1"/>
          </p:cNvSpPr>
          <p:nvPr>
            <p:ph type="sldNum" sz="quarter" idx="12"/>
          </p:nvPr>
        </p:nvSpPr>
        <p:spPr/>
        <p:txBody>
          <a:bodyPr/>
          <a:lstStyle/>
          <a:p>
            <a:fld id="{527EEFEF-D622-A040-9405-1EBBF6498144}" type="slidenum">
              <a:rPr lang="en-US" smtClean="0"/>
              <a:t>8</a:t>
            </a:fld>
            <a:endParaRPr lang="en-US"/>
          </a:p>
        </p:txBody>
      </p:sp>
      <p:sp>
        <p:nvSpPr>
          <p:cNvPr id="9" name="TextBox 8">
            <a:extLst>
              <a:ext uri="{FF2B5EF4-FFF2-40B4-BE49-F238E27FC236}">
                <a16:creationId xmlns:a16="http://schemas.microsoft.com/office/drawing/2014/main" id="{BAF766E2-BB2C-556E-1B4C-BC14548A9209}"/>
              </a:ext>
            </a:extLst>
          </p:cNvPr>
          <p:cNvSpPr txBox="1"/>
          <p:nvPr/>
        </p:nvSpPr>
        <p:spPr>
          <a:xfrm>
            <a:off x="1562100" y="367946"/>
            <a:ext cx="8109733" cy="830997"/>
          </a:xfrm>
          <a:prstGeom prst="rect">
            <a:avLst/>
          </a:prstGeom>
          <a:noFill/>
        </p:spPr>
        <p:txBody>
          <a:bodyPr wrap="square" rtlCol="0">
            <a:spAutoFit/>
          </a:bodyPr>
          <a:lstStyle/>
          <a:p>
            <a:r>
              <a:rPr lang="en-US" sz="4800" b="1" dirty="0">
                <a:latin typeface="Posterama" panose="020B0504020200020000" pitchFamily="34" charset="0"/>
                <a:cs typeface="Posterama" panose="020B0504020200020000" pitchFamily="34" charset="0"/>
              </a:rPr>
              <a:t>Applying for Paid Leave</a:t>
            </a:r>
          </a:p>
        </p:txBody>
      </p:sp>
      <p:sp>
        <p:nvSpPr>
          <p:cNvPr id="7" name="TextBox 6">
            <a:extLst>
              <a:ext uri="{FF2B5EF4-FFF2-40B4-BE49-F238E27FC236}">
                <a16:creationId xmlns:a16="http://schemas.microsoft.com/office/drawing/2014/main" id="{6062C6EA-9488-1CE5-99CB-190D93FAF3B5}"/>
              </a:ext>
            </a:extLst>
          </p:cNvPr>
          <p:cNvSpPr txBox="1"/>
          <p:nvPr/>
        </p:nvSpPr>
        <p:spPr>
          <a:xfrm>
            <a:off x="5692305" y="1419201"/>
            <a:ext cx="5836589" cy="4370427"/>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2">
                    <a:lumMod val="75000"/>
                    <a:lumOff val="25000"/>
                  </a:schemeClr>
                </a:solidFill>
                <a:latin typeface="Posterama" panose="020B0504020200020000" pitchFamily="34" charset="0"/>
                <a:cs typeface="Posterama" panose="020B0504020200020000" pitchFamily="34" charset="0"/>
              </a:rPr>
              <a:t>You must notify your employer before you apply for Paid Leave. You should notify them at least 30 days before, or as soon as possible if your reason for leave prevents this.</a:t>
            </a:r>
          </a:p>
          <a:p>
            <a:pPr marL="285750" indent="-285750">
              <a:buFont typeface="Arial" panose="020B0604020202020204" pitchFamily="34" charset="0"/>
              <a:buChar char="•"/>
            </a:pPr>
            <a:r>
              <a:rPr lang="en-US" sz="2000" dirty="0">
                <a:solidFill>
                  <a:schemeClr val="tx2">
                    <a:lumMod val="75000"/>
                    <a:lumOff val="25000"/>
                  </a:schemeClr>
                </a:solidFill>
                <a:latin typeface="Posterama" panose="020B0504020200020000" pitchFamily="34" charset="0"/>
                <a:cs typeface="Posterama" panose="020B0504020200020000" pitchFamily="34" charset="0"/>
              </a:rPr>
              <a:t>You should follow your documented workplace policy for notifying your employer. This might mean notifying a certain person or providing your notice in a certain way.</a:t>
            </a:r>
          </a:p>
          <a:p>
            <a:pPr marL="285750" indent="-285750">
              <a:buFont typeface="Arial" panose="020B0604020202020204" pitchFamily="34" charset="0"/>
              <a:buChar char="•"/>
            </a:pPr>
            <a:r>
              <a:rPr lang="en-US" sz="2000" dirty="0">
                <a:solidFill>
                  <a:schemeClr val="tx2">
                    <a:lumMod val="75000"/>
                    <a:lumOff val="25000"/>
                  </a:schemeClr>
                </a:solidFill>
                <a:latin typeface="Posterama" panose="020B0504020200020000" pitchFamily="34" charset="0"/>
                <a:cs typeface="Posterama" panose="020B0504020200020000" pitchFamily="34" charset="0"/>
              </a:rPr>
              <a:t>Workplace policies could be changed or set regarding leave notice requirements.</a:t>
            </a:r>
          </a:p>
          <a:p>
            <a:pPr marL="285750" indent="-285750">
              <a:buFont typeface="Arial" panose="020B0604020202020204" pitchFamily="34" charset="0"/>
              <a:buChar char="•"/>
            </a:pPr>
            <a:r>
              <a:rPr lang="en-US" sz="2000" dirty="0">
                <a:solidFill>
                  <a:schemeClr val="tx2">
                    <a:lumMod val="75000"/>
                    <a:lumOff val="25000"/>
                  </a:schemeClr>
                </a:solidFill>
                <a:latin typeface="Posterama" panose="020B0504020200020000" pitchFamily="34" charset="0"/>
                <a:cs typeface="Posterama" panose="020B0504020200020000" pitchFamily="34" charset="0"/>
              </a:rPr>
              <a:t>Collect documents and information</a:t>
            </a:r>
          </a:p>
          <a:p>
            <a:pPr marL="285750" indent="-285750">
              <a:buFont typeface="Arial" panose="020B0604020202020204" pitchFamily="34" charset="0"/>
              <a:buChar char="•"/>
            </a:pPr>
            <a:r>
              <a:rPr lang="en-US" sz="2000" dirty="0">
                <a:solidFill>
                  <a:schemeClr val="tx2">
                    <a:lumMod val="75000"/>
                    <a:lumOff val="25000"/>
                  </a:schemeClr>
                </a:solidFill>
                <a:latin typeface="Posterama" panose="020B0504020200020000" pitchFamily="34" charset="0"/>
                <a:cs typeface="Posterama" panose="020B0504020200020000" pitchFamily="34" charset="0"/>
              </a:rPr>
              <a:t>Prepare to apply online or by phone</a:t>
            </a:r>
          </a:p>
          <a:p>
            <a:endParaRPr lang="en-US" dirty="0"/>
          </a:p>
        </p:txBody>
      </p:sp>
      <p:pic>
        <p:nvPicPr>
          <p:cNvPr id="8" name="Picture 7" descr="A person wearing a black dress&#10;&#10;AI-generated content may be incorrect.">
            <a:extLst>
              <a:ext uri="{FF2B5EF4-FFF2-40B4-BE49-F238E27FC236}">
                <a16:creationId xmlns:a16="http://schemas.microsoft.com/office/drawing/2014/main" id="{F2BA0EAA-F8E7-1DEE-6BBE-C6F64868D7B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62100" y="1139653"/>
            <a:ext cx="4048080" cy="4578694"/>
          </a:xfrm>
          <a:prstGeom prst="rect">
            <a:avLst/>
          </a:prstGeom>
          <a:effectLst>
            <a:softEdge rad="339216"/>
          </a:effectLst>
        </p:spPr>
      </p:pic>
      <p:pic>
        <p:nvPicPr>
          <p:cNvPr id="4" name="Picture 3" descr="Green paper collage">
            <a:extLst>
              <a:ext uri="{FF2B5EF4-FFF2-40B4-BE49-F238E27FC236}">
                <a16:creationId xmlns:a16="http://schemas.microsoft.com/office/drawing/2014/main" id="{3BC39A26-57E5-AAC5-3478-F274332C43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108301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3FA7-B9EE-4A24-0BB4-7AEC88AAEE7E}"/>
            </a:ext>
          </a:extLst>
        </p:cNvPr>
        <p:cNvGrpSpPr/>
        <p:nvPr/>
      </p:nvGrpSpPr>
      <p:grpSpPr>
        <a:xfrm>
          <a:off x="0" y="0"/>
          <a:ext cx="0" cy="0"/>
          <a:chOff x="0" y="0"/>
          <a:chExt cx="0" cy="0"/>
        </a:xfrm>
      </p:grpSpPr>
      <p:pic>
        <p:nvPicPr>
          <p:cNvPr id="13" name="Picture 12" descr="A family sitting on the floor&#10;&#10;AI-generated content may be incorrect.">
            <a:extLst>
              <a:ext uri="{FF2B5EF4-FFF2-40B4-BE49-F238E27FC236}">
                <a16:creationId xmlns:a16="http://schemas.microsoft.com/office/drawing/2014/main" id="{897E3A8D-98D8-7EC1-E34D-F1364385419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08184" y="3110457"/>
            <a:ext cx="4831948" cy="2844352"/>
          </a:xfrm>
          <a:prstGeom prst="rect">
            <a:avLst/>
          </a:prstGeom>
        </p:spPr>
      </p:pic>
      <p:cxnSp>
        <p:nvCxnSpPr>
          <p:cNvPr id="3" name="Straight Connector 2">
            <a:extLst>
              <a:ext uri="{FF2B5EF4-FFF2-40B4-BE49-F238E27FC236}">
                <a16:creationId xmlns:a16="http://schemas.microsoft.com/office/drawing/2014/main" id="{0543B1E4-BD01-476C-F26D-566DBDFCA437}"/>
              </a:ext>
            </a:extLst>
          </p:cNvPr>
          <p:cNvCxnSpPr/>
          <p:nvPr/>
        </p:nvCxnSpPr>
        <p:spPr>
          <a:xfrm>
            <a:off x="1019331" y="6149932"/>
            <a:ext cx="1117266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logo for a company&#10;&#10;AI-generated content may be incorrect.">
            <a:extLst>
              <a:ext uri="{FF2B5EF4-FFF2-40B4-BE49-F238E27FC236}">
                <a16:creationId xmlns:a16="http://schemas.microsoft.com/office/drawing/2014/main" id="{EB48829A-D932-D590-17CD-E3BB9D58A5D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62100" y="5728957"/>
            <a:ext cx="2997200" cy="774917"/>
          </a:xfrm>
          <a:prstGeom prst="rect">
            <a:avLst/>
          </a:prstGeom>
        </p:spPr>
      </p:pic>
      <p:sp>
        <p:nvSpPr>
          <p:cNvPr id="6" name="TextBox 5">
            <a:extLst>
              <a:ext uri="{FF2B5EF4-FFF2-40B4-BE49-F238E27FC236}">
                <a16:creationId xmlns:a16="http://schemas.microsoft.com/office/drawing/2014/main" id="{6B3B8628-ECB1-632A-D39F-5CE4A5E483F5}"/>
              </a:ext>
            </a:extLst>
          </p:cNvPr>
          <p:cNvSpPr txBox="1"/>
          <p:nvPr/>
        </p:nvSpPr>
        <p:spPr>
          <a:xfrm>
            <a:off x="7632702" y="5851712"/>
            <a:ext cx="3975100" cy="523220"/>
          </a:xfrm>
          <a:prstGeom prst="rect">
            <a:avLst/>
          </a:prstGeom>
          <a:solidFill>
            <a:schemeClr val="bg1"/>
          </a:solidFill>
        </p:spPr>
        <p:txBody>
          <a:bodyPr wrap="square" rtlCol="0">
            <a:spAutoFit/>
          </a:bodyPr>
          <a:lstStyle/>
          <a:p>
            <a:r>
              <a:rPr lang="en-US" sz="2800" b="1" i="1" dirty="0">
                <a:effectLst>
                  <a:outerShdw blurRad="50800" dist="88900" dir="2700000" algn="tl" rotWithShape="0">
                    <a:schemeClr val="bg1">
                      <a:lumMod val="75000"/>
                      <a:alpha val="40000"/>
                    </a:schemeClr>
                  </a:outerShdw>
                </a:effectLst>
                <a:latin typeface="Posterama" panose="020B0504020200020000" pitchFamily="34" charset="0"/>
                <a:cs typeface="Posterama" panose="020B0504020200020000" pitchFamily="34" charset="0"/>
              </a:rPr>
              <a:t>Minnesota Paid Leave</a:t>
            </a:r>
          </a:p>
        </p:txBody>
      </p:sp>
      <p:sp>
        <p:nvSpPr>
          <p:cNvPr id="2" name="Slide Number Placeholder 1">
            <a:extLst>
              <a:ext uri="{FF2B5EF4-FFF2-40B4-BE49-F238E27FC236}">
                <a16:creationId xmlns:a16="http://schemas.microsoft.com/office/drawing/2014/main" id="{767325F7-F8CA-DE13-3819-AD9CB3D8ABB9}"/>
              </a:ext>
            </a:extLst>
          </p:cNvPr>
          <p:cNvSpPr>
            <a:spLocks noGrp="1"/>
          </p:cNvSpPr>
          <p:nvPr>
            <p:ph type="sldNum" sz="quarter" idx="12"/>
          </p:nvPr>
        </p:nvSpPr>
        <p:spPr/>
        <p:txBody>
          <a:bodyPr/>
          <a:lstStyle/>
          <a:p>
            <a:fld id="{527EEFEF-D622-A040-9405-1EBBF6498144}" type="slidenum">
              <a:rPr lang="en-US" smtClean="0"/>
              <a:t>9</a:t>
            </a:fld>
            <a:endParaRPr lang="en-US"/>
          </a:p>
        </p:txBody>
      </p:sp>
      <p:sp>
        <p:nvSpPr>
          <p:cNvPr id="9" name="TextBox 8">
            <a:extLst>
              <a:ext uri="{FF2B5EF4-FFF2-40B4-BE49-F238E27FC236}">
                <a16:creationId xmlns:a16="http://schemas.microsoft.com/office/drawing/2014/main" id="{71738044-9CCB-B0B0-C90E-F9A943628FDF}"/>
              </a:ext>
            </a:extLst>
          </p:cNvPr>
          <p:cNvSpPr txBox="1"/>
          <p:nvPr/>
        </p:nvSpPr>
        <p:spPr>
          <a:xfrm>
            <a:off x="2413870" y="370251"/>
            <a:ext cx="8109733" cy="830997"/>
          </a:xfrm>
          <a:prstGeom prst="rect">
            <a:avLst/>
          </a:prstGeom>
          <a:noFill/>
        </p:spPr>
        <p:txBody>
          <a:bodyPr wrap="square" rtlCol="0">
            <a:spAutoFit/>
          </a:bodyPr>
          <a:lstStyle/>
          <a:p>
            <a:r>
              <a:rPr lang="en-US" sz="4800" b="1" dirty="0">
                <a:latin typeface="Posterama" panose="020B0504020200020000" pitchFamily="34" charset="0"/>
                <a:cs typeface="Posterama" panose="020B0504020200020000" pitchFamily="34" charset="0"/>
              </a:rPr>
              <a:t>More information</a:t>
            </a:r>
          </a:p>
        </p:txBody>
      </p:sp>
      <p:sp>
        <p:nvSpPr>
          <p:cNvPr id="7" name="TextBox 6">
            <a:extLst>
              <a:ext uri="{FF2B5EF4-FFF2-40B4-BE49-F238E27FC236}">
                <a16:creationId xmlns:a16="http://schemas.microsoft.com/office/drawing/2014/main" id="{A31E82DF-B427-117F-DCFD-FD87447FCE63}"/>
              </a:ext>
            </a:extLst>
          </p:cNvPr>
          <p:cNvSpPr txBox="1"/>
          <p:nvPr/>
        </p:nvSpPr>
        <p:spPr>
          <a:xfrm>
            <a:off x="1650405" y="1361330"/>
            <a:ext cx="4955260" cy="2616101"/>
          </a:xfrm>
          <a:prstGeom prst="rect">
            <a:avLst/>
          </a:prstGeom>
          <a:noFill/>
        </p:spPr>
        <p:txBody>
          <a:bodyPr wrap="square">
            <a:spAutoFit/>
          </a:bodyPr>
          <a:lstStyle/>
          <a:p>
            <a:r>
              <a:rPr lang="en-US" dirty="0">
                <a:solidFill>
                  <a:schemeClr val="tx2">
                    <a:lumMod val="75000"/>
                    <a:lumOff val="25000"/>
                  </a:schemeClr>
                </a:solidFill>
                <a:latin typeface="Posterama" panose="020B0504020200020000" pitchFamily="34" charset="0"/>
                <a:cs typeface="Posterama" panose="020B0504020200020000" pitchFamily="34" charset="0"/>
              </a:rPr>
              <a:t>Visit the Paid Leave website to:</a:t>
            </a:r>
          </a:p>
          <a:p>
            <a:r>
              <a:rPr lang="en-US" dirty="0">
                <a:solidFill>
                  <a:schemeClr val="tx2">
                    <a:lumMod val="75000"/>
                    <a:lumOff val="25000"/>
                  </a:schemeClr>
                </a:solidFill>
                <a:latin typeface="Posterama" panose="020B0504020200020000" pitchFamily="34" charset="0"/>
                <a:cs typeface="Posterama" panose="020B0504020200020000" pitchFamily="34" charset="0"/>
              </a:rPr>
              <a:t>• Review the steps you can take to get ready</a:t>
            </a:r>
          </a:p>
          <a:p>
            <a:r>
              <a:rPr lang="en-US" dirty="0">
                <a:solidFill>
                  <a:schemeClr val="tx2">
                    <a:lumMod val="75000"/>
                    <a:lumOff val="25000"/>
                  </a:schemeClr>
                </a:solidFill>
                <a:latin typeface="Posterama" panose="020B0504020200020000" pitchFamily="34" charset="0"/>
                <a:cs typeface="Posterama" panose="020B0504020200020000" pitchFamily="34" charset="0"/>
              </a:rPr>
              <a:t>• Check out frequently asked questions</a:t>
            </a:r>
          </a:p>
          <a:p>
            <a:r>
              <a:rPr lang="en-US" dirty="0">
                <a:solidFill>
                  <a:schemeClr val="tx2">
                    <a:lumMod val="75000"/>
                    <a:lumOff val="25000"/>
                  </a:schemeClr>
                </a:solidFill>
                <a:latin typeface="Posterama" panose="020B0504020200020000" pitchFamily="34" charset="0"/>
                <a:cs typeface="Posterama" panose="020B0504020200020000" pitchFamily="34" charset="0"/>
              </a:rPr>
              <a:t>• Estimate premiums and payments with our calculators</a:t>
            </a:r>
          </a:p>
          <a:p>
            <a:r>
              <a:rPr lang="en-US" dirty="0">
                <a:solidFill>
                  <a:schemeClr val="tx2">
                    <a:lumMod val="75000"/>
                    <a:lumOff val="25000"/>
                  </a:schemeClr>
                </a:solidFill>
                <a:latin typeface="Posterama" panose="020B0504020200020000" pitchFamily="34" charset="0"/>
                <a:cs typeface="Posterama" panose="020B0504020200020000" pitchFamily="34" charset="0"/>
              </a:rPr>
              <a:t>• Sign up to receive Paid Leave updates</a:t>
            </a:r>
          </a:p>
          <a:p>
            <a:r>
              <a:rPr lang="en-US" dirty="0">
                <a:solidFill>
                  <a:schemeClr val="tx2">
                    <a:lumMod val="75000"/>
                    <a:lumOff val="25000"/>
                  </a:schemeClr>
                </a:solidFill>
                <a:latin typeface="Posterama" panose="020B0504020200020000" pitchFamily="34" charset="0"/>
                <a:cs typeface="Posterama" panose="020B0504020200020000" pitchFamily="34" charset="0"/>
              </a:rPr>
              <a:t>• Send questions</a:t>
            </a:r>
          </a:p>
          <a:p>
            <a:endParaRPr lang="en-US" dirty="0">
              <a:latin typeface="Posterama" panose="020B0504020200020000" pitchFamily="34" charset="0"/>
              <a:cs typeface="Posterama" panose="020B0504020200020000" pitchFamily="34" charset="0"/>
            </a:endParaRPr>
          </a:p>
          <a:p>
            <a:r>
              <a:rPr lang="en-US" sz="2000" b="1" dirty="0" err="1">
                <a:latin typeface="Posterama" panose="020B0504020200020000" pitchFamily="34" charset="0"/>
                <a:cs typeface="Posterama" panose="020B0504020200020000" pitchFamily="34" charset="0"/>
              </a:rPr>
              <a:t>paidleave.mn.gov</a:t>
            </a:r>
            <a:endParaRPr lang="en-US" sz="2000" b="1" dirty="0">
              <a:latin typeface="Posterama" panose="020B0504020200020000" pitchFamily="34" charset="0"/>
              <a:cs typeface="Posterama" panose="020B0504020200020000" pitchFamily="34" charset="0"/>
            </a:endParaRPr>
          </a:p>
        </p:txBody>
      </p:sp>
      <p:sp>
        <p:nvSpPr>
          <p:cNvPr id="4" name="TextBox 3">
            <a:extLst>
              <a:ext uri="{FF2B5EF4-FFF2-40B4-BE49-F238E27FC236}">
                <a16:creationId xmlns:a16="http://schemas.microsoft.com/office/drawing/2014/main" id="{2A848B29-E442-EC18-5078-3E56E81A731E}"/>
              </a:ext>
            </a:extLst>
          </p:cNvPr>
          <p:cNvSpPr txBox="1"/>
          <p:nvPr/>
        </p:nvSpPr>
        <p:spPr>
          <a:xfrm>
            <a:off x="7335381" y="3147485"/>
            <a:ext cx="4387763" cy="2862322"/>
          </a:xfrm>
          <a:prstGeom prst="rect">
            <a:avLst/>
          </a:prstGeom>
          <a:noFill/>
        </p:spPr>
        <p:txBody>
          <a:bodyPr wrap="square">
            <a:spAutoFit/>
          </a:bodyPr>
          <a:lstStyle/>
          <a:p>
            <a:r>
              <a:rPr lang="en-US" dirty="0">
                <a:latin typeface="Posterama" panose="020B0504020200020000" pitchFamily="34" charset="0"/>
                <a:cs typeface="Posterama" panose="020B0504020200020000" pitchFamily="34" charset="0"/>
              </a:rPr>
              <a:t>To reach the Contact Center by phone, call 651-556-7777 or 844-556-0444 (toll-free). </a:t>
            </a:r>
          </a:p>
          <a:p>
            <a:endParaRPr lang="en-US" dirty="0">
              <a:latin typeface="Posterama" panose="020B0504020200020000" pitchFamily="34" charset="0"/>
              <a:cs typeface="Posterama" panose="020B0504020200020000" pitchFamily="34" charset="0"/>
            </a:endParaRPr>
          </a:p>
          <a:p>
            <a:r>
              <a:rPr lang="en-US" dirty="0">
                <a:latin typeface="Posterama" panose="020B0504020200020000" pitchFamily="34" charset="0"/>
                <a:cs typeface="Posterama" panose="020B0504020200020000" pitchFamily="34" charset="0"/>
              </a:rPr>
              <a:t>Paid Leave staff are available</a:t>
            </a:r>
          </a:p>
          <a:p>
            <a:r>
              <a:rPr lang="en-US" dirty="0">
                <a:latin typeface="Posterama" panose="020B0504020200020000" pitchFamily="34" charset="0"/>
                <a:cs typeface="Posterama" panose="020B0504020200020000" pitchFamily="34" charset="0"/>
              </a:rPr>
              <a:t>8:00 a.m. to 4:30 p.m., Monday through Friday, except state holidays. You can also reach the Contact Center by emailing </a:t>
            </a:r>
            <a:r>
              <a:rPr lang="en-US" dirty="0" err="1">
                <a:latin typeface="Posterama" panose="020B0504020200020000" pitchFamily="34" charset="0"/>
                <a:cs typeface="Posterama" panose="020B0504020200020000" pitchFamily="34" charset="0"/>
              </a:rPr>
              <a:t>PaidLeave@state.mn.us</a:t>
            </a:r>
            <a:r>
              <a:rPr lang="en-US" dirty="0">
                <a:latin typeface="Posterama" panose="020B0504020200020000" pitchFamily="34" charset="0"/>
                <a:cs typeface="Posterama" panose="020B0504020200020000" pitchFamily="34" charset="0"/>
              </a:rPr>
              <a:t>.</a:t>
            </a:r>
          </a:p>
          <a:p>
            <a:endParaRPr lang="en-US" dirty="0"/>
          </a:p>
        </p:txBody>
      </p:sp>
      <p:pic>
        <p:nvPicPr>
          <p:cNvPr id="10" name="Picture 9" descr="A person and person holding a child&#10;&#10;AI-generated content may be incorrect.">
            <a:extLst>
              <a:ext uri="{FF2B5EF4-FFF2-40B4-BE49-F238E27FC236}">
                <a16:creationId xmlns:a16="http://schemas.microsoft.com/office/drawing/2014/main" id="{247421FB-678F-E946-E350-C11830B6105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963248" y="442770"/>
            <a:ext cx="2435094" cy="2632196"/>
          </a:xfrm>
          <a:prstGeom prst="rect">
            <a:avLst/>
          </a:prstGeom>
        </p:spPr>
      </p:pic>
      <p:pic>
        <p:nvPicPr>
          <p:cNvPr id="8" name="Picture 7" descr="Green paper collage">
            <a:extLst>
              <a:ext uri="{FF2B5EF4-FFF2-40B4-BE49-F238E27FC236}">
                <a16:creationId xmlns:a16="http://schemas.microsoft.com/office/drawing/2014/main" id="{26DF1715-6459-5834-A898-5FFD84EBB0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107984" y="3127714"/>
            <a:ext cx="6845476" cy="615100"/>
          </a:xfrm>
          <a:prstGeom prst="rect">
            <a:avLst/>
          </a:prstGeom>
        </p:spPr>
      </p:pic>
    </p:spTree>
    <p:extLst>
      <p:ext uri="{BB962C8B-B14F-4D97-AF65-F5344CB8AC3E}">
        <p14:creationId xmlns:p14="http://schemas.microsoft.com/office/powerpoint/2010/main" val="1455757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TotalTime>
  <Words>723</Words>
  <Application>Microsoft Macintosh PowerPoint</Application>
  <PresentationFormat>Widescreen</PresentationFormat>
  <Paragraphs>93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Posterama</vt:lpstr>
      <vt:lpstr>Sagona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Ambroz</dc:creator>
  <cp:lastModifiedBy>Jeff Ambroz</cp:lastModifiedBy>
  <cp:revision>8</cp:revision>
  <dcterms:created xsi:type="dcterms:W3CDTF">2026-01-28T01:04:01Z</dcterms:created>
  <dcterms:modified xsi:type="dcterms:W3CDTF">2026-01-28T13:11:25Z</dcterms:modified>
</cp:coreProperties>
</file>